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4"/>
  </p:notesMasterIdLst>
  <p:sldIdLst>
    <p:sldId id="257" r:id="rId3"/>
    <p:sldId id="296" r:id="rId4"/>
    <p:sldId id="258" r:id="rId5"/>
    <p:sldId id="290" r:id="rId6"/>
    <p:sldId id="291" r:id="rId7"/>
    <p:sldId id="260" r:id="rId8"/>
    <p:sldId id="261" r:id="rId9"/>
    <p:sldId id="263" r:id="rId10"/>
    <p:sldId id="280" r:id="rId11"/>
    <p:sldId id="292" r:id="rId12"/>
    <p:sldId id="264" r:id="rId13"/>
    <p:sldId id="281" r:id="rId14"/>
    <p:sldId id="265" r:id="rId15"/>
    <p:sldId id="269" r:id="rId16"/>
    <p:sldId id="285" r:id="rId17"/>
    <p:sldId id="286" r:id="rId18"/>
    <p:sldId id="287" r:id="rId19"/>
    <p:sldId id="284" r:id="rId20"/>
    <p:sldId id="283" r:id="rId21"/>
    <p:sldId id="293" r:id="rId22"/>
    <p:sldId id="294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us-ascii"/>
  <p:clrMru>
    <a:srgbClr val="FF9900"/>
    <a:srgbClr val="0000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CA88390-E785-4F58-8D81-D83DDDF6F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4B4562-19FB-49C6-B39B-87A1F7A48983}" type="slidenum">
              <a:rPr lang="en-US"/>
              <a:pPr/>
              <a:t>1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8ED4D-3817-4C54-9A80-7E8FC6445476}" type="slidenum">
              <a:rPr lang="en-US"/>
              <a:pPr/>
              <a:t>3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73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F534FBC-6734-484D-A7E0-EB0841F96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5C073-09FC-4E0E-BEFA-87556DA25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CD114-01BD-4B02-8740-97C5164C2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B3640-40B6-4875-B385-B33104FBB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98B3-5811-472F-8401-764CA97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0E07E-DF0F-4ADC-8C91-76EB981DC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4B784-7CC1-4694-8CD4-AFB0B4C53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95147-FA41-439E-B33E-DF123DCFA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76BAB-8B06-427B-9A36-387B6E927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73F26-15AF-4AF0-9E34-EEE5164D4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F7ED2-CA5C-41FA-9A18-FE7DB8F53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95408-A886-423A-8B74-F23ADAF0D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87036-6998-4C0C-8C0C-09B2FFD59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6517E-5B62-4E6A-8159-355D70276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56CD8-B78C-4789-B799-A646D3CEF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7403E-F165-4CE1-802E-181DB4BC1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B9AD-50CF-46A4-89BA-859BAF86E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5B6E7-FD22-4F73-8B12-F3DD205A5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6BB2B-88DD-4480-BD14-E964BF05D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4DA9B-FE2A-4FB7-8851-3EC20CF2C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2DDD2-A034-4B2C-ABE8-DF7966E70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B39B-FC62-4289-B71A-DB2A79AA7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2787F-07AB-4541-AF52-83AD8A431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2A429-C1A4-43CD-8472-50C7303E0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E0697-033D-4568-A33D-466EF2BCC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713859A-5734-43C7-B5FE-8A6BFF8C2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51BCB01A-E5C9-43D7-9285-9E87E15BD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366963" y="177641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6147" name="Freeform 3"/>
          <p:cNvSpPr>
            <a:spLocks/>
          </p:cNvSpPr>
          <p:nvPr/>
        </p:nvSpPr>
        <p:spPr bwMode="auto">
          <a:xfrm>
            <a:off x="6596063" y="2151063"/>
            <a:ext cx="381000" cy="1419225"/>
          </a:xfrm>
          <a:custGeom>
            <a:avLst/>
            <a:gdLst>
              <a:gd name="T0" fmla="*/ 240 w 240"/>
              <a:gd name="T1" fmla="*/ 0 h 894"/>
              <a:gd name="T2" fmla="*/ 0 w 240"/>
              <a:gd name="T3" fmla="*/ 894 h 894"/>
              <a:gd name="T4" fmla="*/ 0 60000 65536"/>
              <a:gd name="T5" fmla="*/ 0 60000 65536"/>
              <a:gd name="T6" fmla="*/ 0 w 240"/>
              <a:gd name="T7" fmla="*/ 0 h 894"/>
              <a:gd name="T8" fmla="*/ 240 w 240"/>
              <a:gd name="T9" fmla="*/ 894 h 8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894">
                <a:moveTo>
                  <a:pt x="240" y="0"/>
                </a:moveTo>
                <a:lnTo>
                  <a:pt x="0" y="894"/>
                </a:lnTo>
              </a:path>
            </a:pathLst>
          </a:custGeom>
          <a:noFill/>
          <a:ln w="76200" cmpd="tri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109788" y="2116138"/>
            <a:ext cx="0" cy="533400"/>
          </a:xfrm>
          <a:prstGeom prst="line">
            <a:avLst/>
          </a:pr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2106613" y="2700338"/>
            <a:ext cx="0" cy="533400"/>
          </a:xfrm>
          <a:prstGeom prst="line">
            <a:avLst/>
          </a:pr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2090738" y="2095500"/>
            <a:ext cx="1023937" cy="28575"/>
          </a:xfrm>
          <a:custGeom>
            <a:avLst/>
            <a:gdLst>
              <a:gd name="T0" fmla="*/ 0 w 645"/>
              <a:gd name="T1" fmla="*/ 18 h 18"/>
              <a:gd name="T2" fmla="*/ 645 w 645"/>
              <a:gd name="T3" fmla="*/ 0 h 18"/>
              <a:gd name="T4" fmla="*/ 0 60000 65536"/>
              <a:gd name="T5" fmla="*/ 0 60000 65536"/>
              <a:gd name="T6" fmla="*/ 0 w 645"/>
              <a:gd name="T7" fmla="*/ 0 h 18"/>
              <a:gd name="T8" fmla="*/ 645 w 645"/>
              <a:gd name="T9" fmla="*/ 18 h 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5" h="18">
                <a:moveTo>
                  <a:pt x="0" y="18"/>
                </a:moveTo>
                <a:lnTo>
                  <a:pt x="645" y="0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auto">
          <a:xfrm>
            <a:off x="2100263" y="3111500"/>
            <a:ext cx="1601787" cy="98425"/>
          </a:xfrm>
          <a:custGeom>
            <a:avLst/>
            <a:gdLst>
              <a:gd name="T0" fmla="*/ 0 w 1009"/>
              <a:gd name="T1" fmla="*/ 62 h 62"/>
              <a:gd name="T2" fmla="*/ 1009 w 1009"/>
              <a:gd name="T3" fmla="*/ 0 h 62"/>
              <a:gd name="T4" fmla="*/ 0 60000 65536"/>
              <a:gd name="T5" fmla="*/ 0 60000 65536"/>
              <a:gd name="T6" fmla="*/ 0 w 1009"/>
              <a:gd name="T7" fmla="*/ 0 h 62"/>
              <a:gd name="T8" fmla="*/ 1009 w 1009"/>
              <a:gd name="T9" fmla="*/ 62 h 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09" h="62">
                <a:moveTo>
                  <a:pt x="0" y="62"/>
                </a:moveTo>
                <a:lnTo>
                  <a:pt x="1009" y="0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auto">
          <a:xfrm>
            <a:off x="3078163" y="1820863"/>
            <a:ext cx="3924300" cy="339725"/>
          </a:xfrm>
          <a:custGeom>
            <a:avLst/>
            <a:gdLst>
              <a:gd name="T0" fmla="*/ 0 w 2472"/>
              <a:gd name="T1" fmla="*/ 155 h 214"/>
              <a:gd name="T2" fmla="*/ 677 w 2472"/>
              <a:gd name="T3" fmla="*/ 0 h 214"/>
              <a:gd name="T4" fmla="*/ 1755 w 2472"/>
              <a:gd name="T5" fmla="*/ 100 h 214"/>
              <a:gd name="T6" fmla="*/ 2472 w 2472"/>
              <a:gd name="T7" fmla="*/ 214 h 214"/>
              <a:gd name="T8" fmla="*/ 0 60000 65536"/>
              <a:gd name="T9" fmla="*/ 0 60000 65536"/>
              <a:gd name="T10" fmla="*/ 0 60000 65536"/>
              <a:gd name="T11" fmla="*/ 0 60000 65536"/>
              <a:gd name="T12" fmla="*/ 0 w 2472"/>
              <a:gd name="T13" fmla="*/ 0 h 214"/>
              <a:gd name="T14" fmla="*/ 2472 w 2472"/>
              <a:gd name="T15" fmla="*/ 214 h 2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72" h="214">
                <a:moveTo>
                  <a:pt x="0" y="155"/>
                </a:moveTo>
                <a:lnTo>
                  <a:pt x="677" y="0"/>
                </a:lnTo>
                <a:lnTo>
                  <a:pt x="1755" y="100"/>
                </a:lnTo>
                <a:lnTo>
                  <a:pt x="2472" y="214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>
            <a:off x="4935538" y="2938463"/>
            <a:ext cx="1660525" cy="606425"/>
          </a:xfrm>
          <a:custGeom>
            <a:avLst/>
            <a:gdLst>
              <a:gd name="T0" fmla="*/ 0 w 1046"/>
              <a:gd name="T1" fmla="*/ 0 h 382"/>
              <a:gd name="T2" fmla="*/ 421 w 1046"/>
              <a:gd name="T3" fmla="*/ 246 h 382"/>
              <a:gd name="T4" fmla="*/ 1046 w 1046"/>
              <a:gd name="T5" fmla="*/ 382 h 382"/>
              <a:gd name="T6" fmla="*/ 0 60000 65536"/>
              <a:gd name="T7" fmla="*/ 0 60000 65536"/>
              <a:gd name="T8" fmla="*/ 0 60000 65536"/>
              <a:gd name="T9" fmla="*/ 0 w 1046"/>
              <a:gd name="T10" fmla="*/ 0 h 382"/>
              <a:gd name="T11" fmla="*/ 1046 w 1046"/>
              <a:gd name="T12" fmla="*/ 382 h 3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6" h="382">
                <a:moveTo>
                  <a:pt x="0" y="0"/>
                </a:moveTo>
                <a:lnTo>
                  <a:pt x="421" y="246"/>
                </a:lnTo>
                <a:lnTo>
                  <a:pt x="1046" y="382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 rot="-492628">
            <a:off x="3586163" y="1804988"/>
            <a:ext cx="1295400" cy="1219200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52400" y="2133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J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195388" y="32940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L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947988" y="313372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L</a:t>
            </a:r>
            <a:r>
              <a:rPr lang="en-US" b="1" baseline="-25000">
                <a:solidFill>
                  <a:srgbClr val="FFFF00"/>
                </a:solidFill>
                <a:latin typeface="Arial" charset="0"/>
              </a:rPr>
              <a:t>1</a:t>
            </a:r>
            <a:endParaRPr lang="en-US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429250" y="33099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L</a:t>
            </a:r>
            <a:r>
              <a:rPr lang="en-US" baseline="-25000">
                <a:solidFill>
                  <a:srgbClr val="FFFF00"/>
                </a:solidFill>
                <a:latin typeface="Arial" charset="0"/>
              </a:rPr>
              <a:t>2</a:t>
            </a:r>
            <a:endParaRPr lang="en-US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394450" y="3519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F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804988" y="22526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S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 rot="-620921">
            <a:off x="4224338" y="302895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P</a:t>
            </a:r>
          </a:p>
        </p:txBody>
      </p:sp>
      <p:sp>
        <p:nvSpPr>
          <p:cNvPr id="6162" name="Oval 18"/>
          <p:cNvSpPr>
            <a:spLocks noChangeArrowheads="1"/>
          </p:cNvSpPr>
          <p:nvPr/>
        </p:nvSpPr>
        <p:spPr bwMode="auto">
          <a:xfrm>
            <a:off x="1225550" y="2143125"/>
            <a:ext cx="215900" cy="116998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Oval 19"/>
          <p:cNvSpPr>
            <a:spLocks noChangeArrowheads="1"/>
          </p:cNvSpPr>
          <p:nvPr/>
        </p:nvSpPr>
        <p:spPr bwMode="auto">
          <a:xfrm>
            <a:off x="2976563" y="2057400"/>
            <a:ext cx="239712" cy="10668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2438400" y="538163"/>
            <a:ext cx="4572000" cy="52863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</a:rPr>
              <a:t>Quang phổ vạch phát xạ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81000" y="2362200"/>
            <a:ext cx="6353175" cy="638175"/>
            <a:chOff x="240" y="1440"/>
            <a:chExt cx="4002" cy="402"/>
          </a:xfrm>
        </p:grpSpPr>
        <p:sp>
          <p:nvSpPr>
            <p:cNvPr id="6177" name="Line 23"/>
            <p:cNvSpPr>
              <a:spLocks noChangeShapeType="1"/>
            </p:cNvSpPr>
            <p:nvPr/>
          </p:nvSpPr>
          <p:spPr bwMode="auto">
            <a:xfrm flipV="1">
              <a:off x="240" y="1680"/>
              <a:ext cx="528" cy="96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24"/>
            <p:cNvSpPr>
              <a:spLocks noChangeShapeType="1"/>
            </p:cNvSpPr>
            <p:nvPr/>
          </p:nvSpPr>
          <p:spPr bwMode="auto">
            <a:xfrm flipV="1">
              <a:off x="864" y="1584"/>
              <a:ext cx="1008" cy="96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Line 25"/>
            <p:cNvSpPr>
              <a:spLocks noChangeShapeType="1"/>
            </p:cNvSpPr>
            <p:nvPr/>
          </p:nvSpPr>
          <p:spPr bwMode="auto">
            <a:xfrm flipV="1">
              <a:off x="2016" y="1440"/>
              <a:ext cx="480" cy="144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26"/>
            <p:cNvSpPr>
              <a:spLocks noChangeShapeType="1"/>
            </p:cNvSpPr>
            <p:nvPr/>
          </p:nvSpPr>
          <p:spPr bwMode="auto">
            <a:xfrm>
              <a:off x="2832" y="1440"/>
              <a:ext cx="768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7"/>
            <p:cNvSpPr>
              <a:spLocks noChangeShapeType="1"/>
            </p:cNvSpPr>
            <p:nvPr/>
          </p:nvSpPr>
          <p:spPr bwMode="auto">
            <a:xfrm>
              <a:off x="3714" y="1458"/>
              <a:ext cx="528" cy="384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6" name="Oval 28"/>
          <p:cNvSpPr>
            <a:spLocks noChangeArrowheads="1"/>
          </p:cNvSpPr>
          <p:nvPr/>
        </p:nvSpPr>
        <p:spPr bwMode="auto">
          <a:xfrm rot="697688">
            <a:off x="5567363" y="1990725"/>
            <a:ext cx="304800" cy="1371600"/>
          </a:xfrm>
          <a:prstGeom prst="ellipse">
            <a:avLst/>
          </a:prstGeom>
          <a:solidFill>
            <a:srgbClr val="CCFFCC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9"/>
          <p:cNvSpPr>
            <a:spLocks noChangeArrowheads="1"/>
          </p:cNvSpPr>
          <p:nvPr/>
        </p:nvSpPr>
        <p:spPr bwMode="auto">
          <a:xfrm rot="6294776">
            <a:off x="6586537" y="2651126"/>
            <a:ext cx="1514475" cy="762000"/>
          </a:xfrm>
          <a:prstGeom prst="rect">
            <a:avLst/>
          </a:prstGeom>
          <a:solidFill>
            <a:srgbClr val="333333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858000" y="2343150"/>
            <a:ext cx="914400" cy="1323975"/>
            <a:chOff x="4245" y="1476"/>
            <a:chExt cx="576" cy="834"/>
          </a:xfrm>
        </p:grpSpPr>
        <p:sp>
          <p:nvSpPr>
            <p:cNvPr id="6173" name="Freeform 31"/>
            <p:cNvSpPr>
              <a:spLocks/>
            </p:cNvSpPr>
            <p:nvPr/>
          </p:nvSpPr>
          <p:spPr bwMode="auto">
            <a:xfrm>
              <a:off x="4455" y="1476"/>
              <a:ext cx="366" cy="96"/>
            </a:xfrm>
            <a:custGeom>
              <a:avLst/>
              <a:gdLst>
                <a:gd name="T0" fmla="*/ 366 w 366"/>
                <a:gd name="T1" fmla="*/ 96 h 96"/>
                <a:gd name="T2" fmla="*/ 0 w 366"/>
                <a:gd name="T3" fmla="*/ 0 h 96"/>
                <a:gd name="T4" fmla="*/ 0 60000 65536"/>
                <a:gd name="T5" fmla="*/ 0 60000 65536"/>
                <a:gd name="T6" fmla="*/ 0 w 366"/>
                <a:gd name="T7" fmla="*/ 0 h 96"/>
                <a:gd name="T8" fmla="*/ 366 w 366"/>
                <a:gd name="T9" fmla="*/ 96 h 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96">
                  <a:moveTo>
                    <a:pt x="366" y="96"/>
                  </a:moveTo>
                  <a:lnTo>
                    <a:pt x="0" y="0"/>
                  </a:ln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2"/>
            <p:cNvSpPr>
              <a:spLocks/>
            </p:cNvSpPr>
            <p:nvPr/>
          </p:nvSpPr>
          <p:spPr bwMode="auto">
            <a:xfrm>
              <a:off x="4341" y="1896"/>
              <a:ext cx="369" cy="107"/>
            </a:xfrm>
            <a:custGeom>
              <a:avLst/>
              <a:gdLst>
                <a:gd name="T0" fmla="*/ 369 w 369"/>
                <a:gd name="T1" fmla="*/ 107 h 107"/>
                <a:gd name="T2" fmla="*/ 0 w 369"/>
                <a:gd name="T3" fmla="*/ 0 h 107"/>
                <a:gd name="T4" fmla="*/ 0 60000 65536"/>
                <a:gd name="T5" fmla="*/ 0 60000 65536"/>
                <a:gd name="T6" fmla="*/ 0 w 369"/>
                <a:gd name="T7" fmla="*/ 0 h 107"/>
                <a:gd name="T8" fmla="*/ 369 w 369"/>
                <a:gd name="T9" fmla="*/ 107 h 10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9" h="107">
                  <a:moveTo>
                    <a:pt x="369" y="107"/>
                  </a:moveTo>
                  <a:lnTo>
                    <a:pt x="0" y="0"/>
                  </a:lnTo>
                </a:path>
              </a:pathLst>
            </a:custGeom>
            <a:noFill/>
            <a:ln w="57150">
              <a:solidFill>
                <a:srgbClr val="66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3"/>
            <p:cNvSpPr>
              <a:spLocks/>
            </p:cNvSpPr>
            <p:nvPr/>
          </p:nvSpPr>
          <p:spPr bwMode="auto">
            <a:xfrm>
              <a:off x="4272" y="2112"/>
              <a:ext cx="367" cy="108"/>
            </a:xfrm>
            <a:custGeom>
              <a:avLst/>
              <a:gdLst>
                <a:gd name="T0" fmla="*/ 367 w 367"/>
                <a:gd name="T1" fmla="*/ 108 h 108"/>
                <a:gd name="T2" fmla="*/ 315 w 367"/>
                <a:gd name="T3" fmla="*/ 93 h 108"/>
                <a:gd name="T4" fmla="*/ 0 w 367"/>
                <a:gd name="T5" fmla="*/ 0 h 108"/>
                <a:gd name="T6" fmla="*/ 0 60000 65536"/>
                <a:gd name="T7" fmla="*/ 0 60000 65536"/>
                <a:gd name="T8" fmla="*/ 0 60000 65536"/>
                <a:gd name="T9" fmla="*/ 0 w 367"/>
                <a:gd name="T10" fmla="*/ 0 h 108"/>
                <a:gd name="T11" fmla="*/ 367 w 367"/>
                <a:gd name="T12" fmla="*/ 108 h 1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7" h="108">
                  <a:moveTo>
                    <a:pt x="367" y="108"/>
                  </a:moveTo>
                  <a:lnTo>
                    <a:pt x="315" y="93"/>
                  </a:lnTo>
                  <a:lnTo>
                    <a:pt x="0" y="0"/>
                  </a:lnTo>
                </a:path>
              </a:pathLst>
            </a:custGeom>
            <a:noFill/>
            <a:ln w="57150">
              <a:solidFill>
                <a:srgbClr val="33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4"/>
            <p:cNvSpPr>
              <a:spLocks/>
            </p:cNvSpPr>
            <p:nvPr/>
          </p:nvSpPr>
          <p:spPr bwMode="auto">
            <a:xfrm>
              <a:off x="4245" y="2205"/>
              <a:ext cx="367" cy="105"/>
            </a:xfrm>
            <a:custGeom>
              <a:avLst/>
              <a:gdLst>
                <a:gd name="T0" fmla="*/ 367 w 367"/>
                <a:gd name="T1" fmla="*/ 105 h 105"/>
                <a:gd name="T2" fmla="*/ 0 w 367"/>
                <a:gd name="T3" fmla="*/ 0 h 105"/>
                <a:gd name="T4" fmla="*/ 0 60000 65536"/>
                <a:gd name="T5" fmla="*/ 0 60000 65536"/>
                <a:gd name="T6" fmla="*/ 0 w 367"/>
                <a:gd name="T7" fmla="*/ 0 h 105"/>
                <a:gd name="T8" fmla="*/ 367 w 367"/>
                <a:gd name="T9" fmla="*/ 105 h 1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05">
                  <a:moveTo>
                    <a:pt x="367" y="105"/>
                  </a:moveTo>
                  <a:lnTo>
                    <a:pt x="0" y="0"/>
                  </a:lnTo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9" name="Freeform 35"/>
          <p:cNvSpPr>
            <a:spLocks/>
          </p:cNvSpPr>
          <p:nvPr/>
        </p:nvSpPr>
        <p:spPr bwMode="auto">
          <a:xfrm>
            <a:off x="7124700" y="2552700"/>
            <a:ext cx="590550" cy="166688"/>
          </a:xfrm>
          <a:custGeom>
            <a:avLst/>
            <a:gdLst>
              <a:gd name="T0" fmla="*/ 372 w 372"/>
              <a:gd name="T1" fmla="*/ 105 h 105"/>
              <a:gd name="T2" fmla="*/ 0 w 372"/>
              <a:gd name="T3" fmla="*/ 0 h 105"/>
              <a:gd name="T4" fmla="*/ 0 60000 65536"/>
              <a:gd name="T5" fmla="*/ 0 60000 65536"/>
              <a:gd name="T6" fmla="*/ 0 w 372"/>
              <a:gd name="T7" fmla="*/ 0 h 105"/>
              <a:gd name="T8" fmla="*/ 372 w 372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2" h="105">
                <a:moveTo>
                  <a:pt x="372" y="105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152400" y="2514600"/>
            <a:ext cx="304800" cy="762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400" b="1">
                <a:solidFill>
                  <a:srgbClr val="FF3300"/>
                </a:solidFill>
                <a:latin typeface="Arial" charset="0"/>
              </a:rPr>
              <a:t>Na</a:t>
            </a:r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152400" y="2514600"/>
            <a:ext cx="304800" cy="762000"/>
          </a:xfrm>
          <a:prstGeom prst="rect">
            <a:avLst/>
          </a:prstGeom>
          <a:gradFill rotWithShape="1">
            <a:gsLst>
              <a:gs pos="0">
                <a:srgbClr val="5E7676"/>
              </a:gs>
              <a:gs pos="50000">
                <a:srgbClr val="CCFFFF"/>
              </a:gs>
              <a:gs pos="100000">
                <a:srgbClr val="5E7676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solidFill>
                  <a:srgbClr val="FF3300"/>
                </a:solidFill>
                <a:latin typeface="Arial" charset="0"/>
              </a:rPr>
              <a:t>H</a:t>
            </a:r>
            <a:r>
              <a:rPr lang="en-US" sz="1400" b="1" baseline="-25000">
                <a:solidFill>
                  <a:srgbClr val="FF3300"/>
                </a:solidFill>
                <a:latin typeface="Arial" charset="0"/>
              </a:rPr>
              <a:t>2</a:t>
            </a:r>
            <a:endParaRPr lang="en-US" sz="14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172" name="Rectangle 38"/>
          <p:cNvSpPr>
            <a:spLocks noChangeArrowheads="1"/>
          </p:cNvSpPr>
          <p:nvPr/>
        </p:nvSpPr>
        <p:spPr bwMode="auto">
          <a:xfrm rot="911401">
            <a:off x="6953250" y="2262188"/>
            <a:ext cx="788988" cy="1533525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79" grpId="0" animBg="1"/>
      <p:bldP spid="6179" grpId="1" animBg="1"/>
      <p:bldP spid="6180" grpId="0" animBg="1"/>
      <p:bldP spid="6180" grpId="1" animBg="1"/>
      <p:bldP spid="618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lameTab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95400"/>
            <a:ext cx="6781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smtClean="0">
                <a:latin typeface="Times New Roman" pitchFamily="18" charset="0"/>
              </a:rPr>
              <a:t>Hệ thống máy đơn sắc gồm: </a:t>
            </a:r>
            <a:br>
              <a:rPr lang="en-US" sz="2000" smtClean="0">
                <a:latin typeface="Times New Roman" pitchFamily="18" charset="0"/>
              </a:rPr>
            </a:br>
            <a:r>
              <a:rPr lang="en-US" sz="2000" smtClean="0">
                <a:latin typeface="Times New Roman" pitchFamily="18" charset="0"/>
              </a:rPr>
              <a:t>	- Hệ thống chuẩn trực</a:t>
            </a:r>
            <a:br>
              <a:rPr lang="en-US" sz="2000" smtClean="0">
                <a:latin typeface="Times New Roman" pitchFamily="18" charset="0"/>
              </a:rPr>
            </a:br>
            <a:r>
              <a:rPr lang="en-US" sz="2000" smtClean="0">
                <a:latin typeface="Times New Roman" pitchFamily="18" charset="0"/>
              </a:rPr>
              <a:t>	- Hệ thống tán sắc</a:t>
            </a:r>
            <a:br>
              <a:rPr lang="en-US" sz="2000" smtClean="0">
                <a:latin typeface="Times New Roman" pitchFamily="18" charset="0"/>
              </a:rPr>
            </a:br>
            <a:r>
              <a:rPr lang="en-US" sz="2000" smtClean="0">
                <a:latin typeface="Times New Roman" pitchFamily="18" charset="0"/>
              </a:rPr>
              <a:t>	- Buồng tối</a:t>
            </a:r>
            <a:br>
              <a:rPr lang="en-US" sz="2000" smtClean="0">
                <a:latin typeface="Times New Roman" pitchFamily="18" charset="0"/>
              </a:rPr>
            </a:br>
            <a:r>
              <a:rPr lang="en-US" sz="2000" smtClean="0">
                <a:latin typeface="Times New Roman" pitchFamily="18" charset="0"/>
              </a:rPr>
              <a:t>Tác dụng: hội tụ các tia sáng vào máy phân ly – lọc lựa các bức xạ cần đo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981200"/>
            <a:ext cx="4343400" cy="4449763"/>
          </a:xfrm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905000"/>
            <a:ext cx="3657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95400"/>
            <a:ext cx="8001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Máy thu nhận tín hiệu(detector)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Thu nhận tín hiệu có cường độ lớn nhất, ổn định nhất</a:t>
            </a:r>
          </a:p>
          <a:p>
            <a:pPr eaLnBrk="1" hangingPunct="1"/>
            <a:r>
              <a:rPr lang="en-US" smtClean="0"/>
              <a:t>Không gây ra hiện tượng sai lệch làm mất năng lượng của chùm sáng</a:t>
            </a:r>
          </a:p>
          <a:p>
            <a:pPr eaLnBrk="1" hangingPunct="1"/>
            <a:r>
              <a:rPr lang="en-US" smtClean="0"/>
              <a:t>Khe vào và khe ra phải đủ lớn và có thể điều chỉnh được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7" name="Picture 6" descr="che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66807"/>
            <a:ext cx="8382000" cy="64149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Phân tích định lượng bằng phương pháp hấp thu nguyên tử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Dựa vào mối quan hệ của nồng độ chất cần phân tích và cường độ vạch phổ ghi nhận được</a:t>
            </a:r>
          </a:p>
          <a:p>
            <a:pPr eaLnBrk="1" hangingPunct="1"/>
            <a:r>
              <a:rPr lang="en-US" smtClean="0"/>
              <a:t>Có 2 phương pháp chính”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mtClean="0"/>
              <a:t> Phương pháp đồ thị chuẩn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mtClean="0"/>
              <a:t>Phương pháp thêm tiêu chuẩn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Phương pháp đồ thị chuẩn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sz="2800" smtClean="0"/>
              <a:t>Dựa vào phương trình của phép đo và 1 dãy chuẩn có nồng độ chính xác. ứng với 1 nồng độ chuẩn ta có 1 giá trị độ hấp thu, dựa vào nồng độ chuẩn và độ hấp thu đưa ra đồ thị đường chuẩn.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pSp>
        <p:nvGrpSpPr>
          <p:cNvPr id="19460" name="Group 15"/>
          <p:cNvGrpSpPr>
            <a:grpSpLocks/>
          </p:cNvGrpSpPr>
          <p:nvPr/>
        </p:nvGrpSpPr>
        <p:grpSpPr bwMode="auto">
          <a:xfrm>
            <a:off x="1752600" y="3657600"/>
            <a:ext cx="5181600" cy="2971800"/>
            <a:chOff x="1104" y="2304"/>
            <a:chExt cx="2544" cy="1872"/>
          </a:xfrm>
        </p:grpSpPr>
        <p:sp>
          <p:nvSpPr>
            <p:cNvPr id="19461" name="Rectangle 14"/>
            <p:cNvSpPr>
              <a:spLocks noChangeArrowheads="1"/>
            </p:cNvSpPr>
            <p:nvPr/>
          </p:nvSpPr>
          <p:spPr bwMode="auto">
            <a:xfrm>
              <a:off x="1152" y="3792"/>
              <a:ext cx="57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O</a:t>
              </a:r>
            </a:p>
          </p:txBody>
        </p:sp>
        <p:sp>
          <p:nvSpPr>
            <p:cNvPr id="19462" name="Rectangle 7"/>
            <p:cNvSpPr>
              <a:spLocks noChangeArrowheads="1"/>
            </p:cNvSpPr>
            <p:nvPr/>
          </p:nvSpPr>
          <p:spPr bwMode="auto">
            <a:xfrm>
              <a:off x="1104" y="2784"/>
              <a:ext cx="57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 x</a:t>
              </a:r>
            </a:p>
          </p:txBody>
        </p:sp>
        <p:sp>
          <p:nvSpPr>
            <p:cNvPr id="19463" name="Rectangle 6"/>
            <p:cNvSpPr>
              <a:spLocks noChangeArrowheads="1"/>
            </p:cNvSpPr>
            <p:nvPr/>
          </p:nvSpPr>
          <p:spPr bwMode="auto">
            <a:xfrm>
              <a:off x="3072" y="3648"/>
              <a:ext cx="57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9464" name="Line 4"/>
            <p:cNvSpPr>
              <a:spLocks noChangeShapeType="1"/>
            </p:cNvSpPr>
            <p:nvPr/>
          </p:nvSpPr>
          <p:spPr bwMode="auto">
            <a:xfrm>
              <a:off x="1224" y="389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Line 5"/>
            <p:cNvSpPr>
              <a:spLocks noChangeShapeType="1"/>
            </p:cNvSpPr>
            <p:nvPr/>
          </p:nvSpPr>
          <p:spPr bwMode="auto">
            <a:xfrm flipV="1">
              <a:off x="1584" y="2304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1"/>
            <p:cNvSpPr>
              <a:spLocks noChangeShapeType="1"/>
            </p:cNvSpPr>
            <p:nvPr/>
          </p:nvSpPr>
          <p:spPr bwMode="auto">
            <a:xfrm flipV="1">
              <a:off x="1584" y="3024"/>
              <a:ext cx="91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12"/>
            <p:cNvSpPr>
              <a:spLocks noChangeShapeType="1"/>
            </p:cNvSpPr>
            <p:nvPr/>
          </p:nvSpPr>
          <p:spPr bwMode="auto">
            <a:xfrm>
              <a:off x="2496" y="302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13"/>
            <p:cNvSpPr>
              <a:spLocks noChangeShapeType="1"/>
            </p:cNvSpPr>
            <p:nvPr/>
          </p:nvSpPr>
          <p:spPr bwMode="auto">
            <a:xfrm flipH="1">
              <a:off x="1584" y="3024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Phương pháp thêm tiêu chuẩn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0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14400"/>
            <a:ext cx="8305800" cy="5943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Dùng mẫu phân tích làm nền để pha mẫu chuẩn như sau: lấy 1 lượng nhất định của mẫu phân tích gia thêm vào đó 1 lượng mẫu theo cấp số cộng.</a:t>
            </a:r>
          </a:p>
          <a:p>
            <a:pPr eaLnBrk="1" hangingPunct="1">
              <a:buFontTx/>
              <a:buNone/>
            </a:pPr>
            <a:r>
              <a:rPr lang="en-US" sz="2800" smtClean="0"/>
              <a:t>Cx là nồng độ mẫu phân tích</a:t>
            </a:r>
          </a:p>
          <a:p>
            <a:pPr eaLnBrk="1" hangingPunct="1">
              <a:buFontTx/>
              <a:buNone/>
            </a:pPr>
            <a:r>
              <a:rPr lang="en-US" sz="2800" smtClean="0"/>
              <a:t>Dựng đồ thị về mối quan hệ giữa độ hấp thụ và lượng mẫu gia thêm</a:t>
            </a:r>
          </a:p>
        </p:txBody>
      </p:sp>
      <p:graphicFrame>
        <p:nvGraphicFramePr>
          <p:cNvPr id="2050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584450"/>
          <a:ext cx="114300" cy="215900"/>
        </p:xfrm>
        <a:graphic>
          <a:graphicData uri="http://schemas.openxmlformats.org/presentationml/2006/ole">
            <p:oleObj spid="_x0000_s2050" name="Equation" r:id="rId3" imgW="114120" imgH="215640" progId="Equation.3">
              <p:embed/>
            </p:oleObj>
          </a:graphicData>
        </a:graphic>
      </p:graphicFrame>
      <p:graphicFrame>
        <p:nvGraphicFramePr>
          <p:cNvPr id="2051" name="Object 20"/>
          <p:cNvGraphicFramePr>
            <a:graphicFrameLocks noChangeAspect="1"/>
          </p:cNvGraphicFramePr>
          <p:nvPr>
            <p:ph sz="quarter" idx="3"/>
          </p:nvPr>
        </p:nvGraphicFramePr>
        <p:xfrm>
          <a:off x="6610350" y="4924425"/>
          <a:ext cx="114300" cy="215900"/>
        </p:xfrm>
        <a:graphic>
          <a:graphicData uri="http://schemas.openxmlformats.org/presentationml/2006/ole">
            <p:oleObj spid="_x0000_s2051" name="Equation" r:id="rId4" imgW="114120" imgH="215640" progId="Equation.3">
              <p:embed/>
            </p:oleObj>
          </a:graphicData>
        </a:graphic>
      </p:graphicFrame>
      <p:graphicFrame>
        <p:nvGraphicFramePr>
          <p:cNvPr id="2052" name="Object 26"/>
          <p:cNvGraphicFramePr>
            <a:graphicFrameLocks noChangeAspect="1"/>
          </p:cNvGraphicFramePr>
          <p:nvPr/>
        </p:nvGraphicFramePr>
        <p:xfrm>
          <a:off x="6400800" y="4724400"/>
          <a:ext cx="2438400" cy="838200"/>
        </p:xfrm>
        <a:graphic>
          <a:graphicData uri="http://schemas.openxmlformats.org/presentationml/2006/ole">
            <p:oleObj spid="_x0000_s2052" name="Equation" r:id="rId5" imgW="876240" imgH="228600" progId="Equation.3">
              <p:embed/>
            </p:oleObj>
          </a:graphicData>
        </a:graphic>
      </p:graphicFrame>
      <p:graphicFrame>
        <p:nvGraphicFramePr>
          <p:cNvPr id="2053" name="Object 27"/>
          <p:cNvGraphicFramePr>
            <a:graphicFrameLocks noChangeAspect="1"/>
          </p:cNvGraphicFramePr>
          <p:nvPr/>
        </p:nvGraphicFramePr>
        <p:xfrm>
          <a:off x="6477000" y="5715000"/>
          <a:ext cx="2509838" cy="838200"/>
        </p:xfrm>
        <a:graphic>
          <a:graphicData uri="http://schemas.openxmlformats.org/presentationml/2006/ole">
            <p:oleObj spid="_x0000_s2053" name="Equation" r:id="rId6" imgW="901440" imgH="228600" progId="Equation.3">
              <p:embed/>
            </p:oleObj>
          </a:graphicData>
        </a:graphic>
      </p:graphicFrame>
      <p:grpSp>
        <p:nvGrpSpPr>
          <p:cNvPr id="2059" name="Group 51"/>
          <p:cNvGrpSpPr>
            <a:grpSpLocks/>
          </p:cNvGrpSpPr>
          <p:nvPr/>
        </p:nvGrpSpPr>
        <p:grpSpPr bwMode="auto">
          <a:xfrm>
            <a:off x="381000" y="4191000"/>
            <a:ext cx="5486400" cy="2667000"/>
            <a:chOff x="240" y="2640"/>
            <a:chExt cx="3456" cy="1680"/>
          </a:xfrm>
        </p:grpSpPr>
        <p:sp>
          <p:nvSpPr>
            <p:cNvPr id="2060" name="Rectangle 40"/>
            <p:cNvSpPr>
              <a:spLocks noChangeArrowheads="1"/>
            </p:cNvSpPr>
            <p:nvPr/>
          </p:nvSpPr>
          <p:spPr bwMode="auto">
            <a:xfrm>
              <a:off x="834" y="3966"/>
              <a:ext cx="648" cy="34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O</a:t>
              </a:r>
            </a:p>
          </p:txBody>
        </p:sp>
        <p:sp>
          <p:nvSpPr>
            <p:cNvPr id="2061" name="Line 15"/>
            <p:cNvSpPr>
              <a:spLocks noChangeShapeType="1"/>
            </p:cNvSpPr>
            <p:nvPr/>
          </p:nvSpPr>
          <p:spPr bwMode="auto">
            <a:xfrm>
              <a:off x="2616" y="398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Line 32"/>
            <p:cNvSpPr>
              <a:spLocks noChangeShapeType="1"/>
            </p:cNvSpPr>
            <p:nvPr/>
          </p:nvSpPr>
          <p:spPr bwMode="auto">
            <a:xfrm flipV="1">
              <a:off x="240" y="4052"/>
              <a:ext cx="3132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Line 38"/>
            <p:cNvSpPr>
              <a:spLocks noChangeShapeType="1"/>
            </p:cNvSpPr>
            <p:nvPr/>
          </p:nvSpPr>
          <p:spPr bwMode="auto">
            <a:xfrm>
              <a:off x="1914" y="3992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Line 39"/>
            <p:cNvSpPr>
              <a:spLocks noChangeShapeType="1"/>
            </p:cNvSpPr>
            <p:nvPr/>
          </p:nvSpPr>
          <p:spPr bwMode="auto">
            <a:xfrm flipH="1">
              <a:off x="456" y="3581"/>
              <a:ext cx="810" cy="5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Line 42"/>
            <p:cNvSpPr>
              <a:spLocks noChangeShapeType="1"/>
            </p:cNvSpPr>
            <p:nvPr/>
          </p:nvSpPr>
          <p:spPr bwMode="auto">
            <a:xfrm flipV="1">
              <a:off x="1320" y="2640"/>
              <a:ext cx="0" cy="15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43"/>
            <p:cNvSpPr>
              <a:spLocks noChangeShapeType="1"/>
            </p:cNvSpPr>
            <p:nvPr/>
          </p:nvSpPr>
          <p:spPr bwMode="auto">
            <a:xfrm flipV="1">
              <a:off x="1320" y="2854"/>
              <a:ext cx="1026" cy="6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44"/>
            <p:cNvSpPr>
              <a:spLocks noChangeShapeType="1"/>
            </p:cNvSpPr>
            <p:nvPr/>
          </p:nvSpPr>
          <p:spPr bwMode="auto">
            <a:xfrm flipH="1">
              <a:off x="1320" y="2854"/>
              <a:ext cx="10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054" name="Object 45"/>
            <p:cNvGraphicFramePr>
              <a:graphicFrameLocks noChangeAspect="1"/>
            </p:cNvGraphicFramePr>
            <p:nvPr/>
          </p:nvGraphicFramePr>
          <p:xfrm>
            <a:off x="2500" y="4095"/>
            <a:ext cx="386" cy="225"/>
          </p:xfrm>
          <a:graphic>
            <a:graphicData uri="http://schemas.openxmlformats.org/presentationml/2006/ole">
              <p:oleObj spid="_x0000_s2054" name="Equation" r:id="rId7" imgW="291960" imgH="215640" progId="Equation.3">
                <p:embed/>
              </p:oleObj>
            </a:graphicData>
          </a:graphic>
        </p:graphicFrame>
        <p:graphicFrame>
          <p:nvGraphicFramePr>
            <p:cNvPr id="2055" name="Object 46"/>
            <p:cNvGraphicFramePr>
              <a:graphicFrameLocks noChangeAspect="1"/>
            </p:cNvGraphicFramePr>
            <p:nvPr/>
          </p:nvGraphicFramePr>
          <p:xfrm>
            <a:off x="1806" y="4095"/>
            <a:ext cx="369" cy="225"/>
          </p:xfrm>
          <a:graphic>
            <a:graphicData uri="http://schemas.openxmlformats.org/presentationml/2006/ole">
              <p:oleObj spid="_x0000_s2055" name="Equation" r:id="rId8" imgW="279360" imgH="215640" progId="Equation.3">
                <p:embed/>
              </p:oleObj>
            </a:graphicData>
          </a:graphic>
        </p:graphicFrame>
        <p:graphicFrame>
          <p:nvGraphicFramePr>
            <p:cNvPr id="2056" name="Object 50"/>
            <p:cNvGraphicFramePr>
              <a:graphicFrameLocks noChangeAspect="1"/>
            </p:cNvGraphicFramePr>
            <p:nvPr/>
          </p:nvGraphicFramePr>
          <p:xfrm>
            <a:off x="3264" y="4018"/>
            <a:ext cx="432" cy="302"/>
          </p:xfrm>
          <a:graphic>
            <a:graphicData uri="http://schemas.openxmlformats.org/presentationml/2006/ole">
              <p:oleObj spid="_x0000_s2056" name="Equation" r:id="rId9" imgW="253800" imgH="1774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Nguyên tắc khi đo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Xác định mục tiêu của mẫu phân tích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Qua xác định sơ bộ về nồng độ từ đó đưa ra phương pháp định lượng thích hợp.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Căn cứ vào thực tế của mẫu đưa ra biện pháp xử lý thích hợp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Nghiên cứu định lượng mẫu phân tích- chế tạo mẫu đầu-lập đồ thị chuẩn-đo và xử lý số liệu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Đánh giá kết quả và kết luận.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ứng dụng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Phân tích lượng nhỏ các kim loại trong mẫu vô cơ và hữu cơ</a:t>
            </a:r>
          </a:p>
          <a:p>
            <a:pPr eaLnBrk="1" hangingPunct="1"/>
            <a:r>
              <a:rPr lang="en-US" smtClean="0"/>
              <a:t>Ngoài ra một số á kim như S,P,Si,Se,Te cũng được xác định bằng phương pháp này.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173663" y="4379913"/>
            <a:ext cx="327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3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772400" cy="14478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1148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Trường đại học khoa học tự nhiên thành phố Hồ Chí Minh</a:t>
            </a:r>
          </a:p>
          <a:p>
            <a:pPr eaLnBrk="1" hangingPunct="1"/>
            <a:r>
              <a:rPr lang="en-US" sz="2800" b="1" u="sng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Bộ môn vật lí ứng dụng</a:t>
            </a:r>
          </a:p>
          <a:p>
            <a:pPr eaLnBrk="1" hangingPunct="1"/>
            <a:r>
              <a:rPr lang="en-US" sz="2800" b="1" u="sng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 cao học quang điện tử khóa 18</a:t>
            </a:r>
          </a:p>
        </p:txBody>
      </p:sp>
      <p:pic>
        <p:nvPicPr>
          <p:cNvPr id="6148" name="Picture 3" descr="logo3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57200"/>
            <a:ext cx="7389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ƯU VÀ NHƯỢC ĐIỂM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476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Ưu điểm: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Có độ nhạy cao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Phổ hấp thụ ít vạch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Quá trình hấp thụ phụ thuộc nhiệt độ nhiều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0325" y="2017713"/>
            <a:ext cx="38147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Nhược điểm: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Chỉ xác định nồng độ trong phạm vi xác định vì quang phổ ít vạch.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Không phân tích được các nguyên tố khó bay hơi vì plasma nhiệt độ thấp.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CHỌN CÁC THÔNG SỐ CỦA MÁY THẬT TỐI ƯU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Khe máy được lựa chọn để có độ hấp thụ cao và ổn định,liên hệ giữa độ hấp thu và nồng độ là phụ thuộc tuyến tính.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Lưu lượng, thành phần khí đốt của ngọn lửa nguồn sáng có độ hấp thụ cao, ổn định và được chọn phù hợp cho phân tích nguyên tố cụ thể.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Cường độ dòng đèn catốt rỗng đảm bảo ổn định và đọ hấp thu cao.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Chiều cao đầu đốt ổn định để kết quả phân tích tốt nhất.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Tuỳ thuộc vào nguyên tố phân tích mà ta chọn thời gian đọc cho phù hợp.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Times New Roman" pitchFamily="18" charset="0"/>
              </a:rPr>
              <a:t>Chọn vạch khảo sát có cường độ cực đại, ổn định và không bị chồng lấn bởi các vạch khác.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 rot="-5631039">
            <a:off x="233363" y="2217737"/>
            <a:ext cx="1085850" cy="1095375"/>
          </a:xfrm>
          <a:prstGeom prst="triangle">
            <a:avLst>
              <a:gd name="adj" fmla="val 50000"/>
            </a:avLst>
          </a:prstGeom>
          <a:solidFill>
            <a:srgbClr val="FFFFE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3"/>
          <p:cNvSpPr>
            <a:spLocks noChangeArrowheads="1"/>
          </p:cNvSpPr>
          <p:nvPr/>
        </p:nvSpPr>
        <p:spPr bwMode="auto">
          <a:xfrm rot="911401">
            <a:off x="6869113" y="2293938"/>
            <a:ext cx="979487" cy="1666875"/>
          </a:xfrm>
          <a:prstGeom prst="rect">
            <a:avLst/>
          </a:prstGeom>
          <a:solidFill>
            <a:srgbClr val="333333"/>
          </a:solidFill>
          <a:ln w="57150" cmpd="thickThin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05463" y="2141538"/>
            <a:ext cx="1266825" cy="857250"/>
            <a:chOff x="3768" y="1007"/>
            <a:chExt cx="798" cy="540"/>
          </a:xfrm>
        </p:grpSpPr>
        <p:sp>
          <p:nvSpPr>
            <p:cNvPr id="1096" name="Freeform 5"/>
            <p:cNvSpPr>
              <a:spLocks/>
            </p:cNvSpPr>
            <p:nvPr/>
          </p:nvSpPr>
          <p:spPr bwMode="auto">
            <a:xfrm>
              <a:off x="3768" y="1319"/>
              <a:ext cx="774" cy="228"/>
            </a:xfrm>
            <a:custGeom>
              <a:avLst/>
              <a:gdLst>
                <a:gd name="T0" fmla="*/ 0 w 774"/>
                <a:gd name="T1" fmla="*/ 228 h 228"/>
                <a:gd name="T2" fmla="*/ 774 w 774"/>
                <a:gd name="T3" fmla="*/ 0 h 228"/>
                <a:gd name="T4" fmla="*/ 0 60000 65536"/>
                <a:gd name="T5" fmla="*/ 0 60000 65536"/>
                <a:gd name="T6" fmla="*/ 0 w 774"/>
                <a:gd name="T7" fmla="*/ 0 h 228"/>
                <a:gd name="T8" fmla="*/ 774 w 774"/>
                <a:gd name="T9" fmla="*/ 228 h 2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74" h="228">
                  <a:moveTo>
                    <a:pt x="0" y="228"/>
                  </a:moveTo>
                  <a:lnTo>
                    <a:pt x="774" y="0"/>
                  </a:lnTo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" name="Freeform 6"/>
            <p:cNvSpPr>
              <a:spLocks/>
            </p:cNvSpPr>
            <p:nvPr/>
          </p:nvSpPr>
          <p:spPr bwMode="auto">
            <a:xfrm>
              <a:off x="4128" y="1357"/>
              <a:ext cx="280" cy="84"/>
            </a:xfrm>
            <a:custGeom>
              <a:avLst/>
              <a:gdLst>
                <a:gd name="T0" fmla="*/ 0 w 280"/>
                <a:gd name="T1" fmla="*/ 84 h 84"/>
                <a:gd name="T2" fmla="*/ 280 w 280"/>
                <a:gd name="T3" fmla="*/ 0 h 84"/>
                <a:gd name="T4" fmla="*/ 0 60000 65536"/>
                <a:gd name="T5" fmla="*/ 0 60000 65536"/>
                <a:gd name="T6" fmla="*/ 0 w 280"/>
                <a:gd name="T7" fmla="*/ 0 h 84"/>
                <a:gd name="T8" fmla="*/ 280 w 280"/>
                <a:gd name="T9" fmla="*/ 84 h 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0" h="84">
                  <a:moveTo>
                    <a:pt x="0" y="84"/>
                  </a:moveTo>
                  <a:lnTo>
                    <a:pt x="280" y="0"/>
                  </a:ln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8" name="Line 7"/>
            <p:cNvSpPr>
              <a:spLocks noChangeShapeType="1"/>
            </p:cNvSpPr>
            <p:nvPr/>
          </p:nvSpPr>
          <p:spPr bwMode="auto">
            <a:xfrm>
              <a:off x="3894" y="1007"/>
              <a:ext cx="672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9" name="Line 8"/>
            <p:cNvSpPr>
              <a:spLocks noChangeShapeType="1"/>
            </p:cNvSpPr>
            <p:nvPr/>
          </p:nvSpPr>
          <p:spPr bwMode="auto">
            <a:xfrm>
              <a:off x="4146" y="1115"/>
              <a:ext cx="240" cy="9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10025" y="1795463"/>
            <a:ext cx="1905000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Rectangle 10"/>
          <p:cNvSpPr>
            <a:spLocks noChangeArrowheads="1"/>
          </p:cNvSpPr>
          <p:nvPr/>
        </p:nvSpPr>
        <p:spPr bwMode="auto">
          <a:xfrm rot="-523824">
            <a:off x="3044825" y="1979613"/>
            <a:ext cx="1225550" cy="1066800"/>
          </a:xfrm>
          <a:prstGeom prst="rect">
            <a:avLst/>
          </a:prstGeom>
          <a:solidFill>
            <a:srgbClr val="FFFFE7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2366963" y="177641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 rot="5276659">
            <a:off x="1206500" y="2311400"/>
            <a:ext cx="1073150" cy="755650"/>
          </a:xfrm>
          <a:prstGeom prst="triangle">
            <a:avLst>
              <a:gd name="adj" fmla="val 50000"/>
            </a:avLst>
          </a:prstGeom>
          <a:solidFill>
            <a:srgbClr val="FFFFE7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10566">
            <a:off x="4781550" y="2630488"/>
            <a:ext cx="93345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Freeform 14"/>
          <p:cNvSpPr>
            <a:spLocks/>
          </p:cNvSpPr>
          <p:nvPr/>
        </p:nvSpPr>
        <p:spPr bwMode="auto">
          <a:xfrm>
            <a:off x="6596063" y="2151063"/>
            <a:ext cx="381000" cy="1419225"/>
          </a:xfrm>
          <a:custGeom>
            <a:avLst/>
            <a:gdLst>
              <a:gd name="T0" fmla="*/ 240 w 240"/>
              <a:gd name="T1" fmla="*/ 0 h 894"/>
              <a:gd name="T2" fmla="*/ 0 w 240"/>
              <a:gd name="T3" fmla="*/ 894 h 894"/>
              <a:gd name="T4" fmla="*/ 0 60000 65536"/>
              <a:gd name="T5" fmla="*/ 0 60000 65536"/>
              <a:gd name="T6" fmla="*/ 0 w 240"/>
              <a:gd name="T7" fmla="*/ 0 h 894"/>
              <a:gd name="T8" fmla="*/ 240 w 240"/>
              <a:gd name="T9" fmla="*/ 894 h 8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894">
                <a:moveTo>
                  <a:pt x="240" y="0"/>
                </a:moveTo>
                <a:lnTo>
                  <a:pt x="0" y="894"/>
                </a:lnTo>
              </a:path>
            </a:pathLst>
          </a:custGeom>
          <a:noFill/>
          <a:ln w="76200" cmpd="tri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8" name="Line 15"/>
          <p:cNvSpPr>
            <a:spLocks noChangeShapeType="1"/>
          </p:cNvSpPr>
          <p:nvPr/>
        </p:nvSpPr>
        <p:spPr bwMode="auto">
          <a:xfrm>
            <a:off x="2109788" y="2116138"/>
            <a:ext cx="0" cy="533400"/>
          </a:xfrm>
          <a:prstGeom prst="line">
            <a:avLst/>
          </a:pr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9" name="Line 16"/>
          <p:cNvSpPr>
            <a:spLocks noChangeShapeType="1"/>
          </p:cNvSpPr>
          <p:nvPr/>
        </p:nvSpPr>
        <p:spPr bwMode="auto">
          <a:xfrm>
            <a:off x="2106613" y="2700338"/>
            <a:ext cx="0" cy="533400"/>
          </a:xfrm>
          <a:prstGeom prst="line">
            <a:avLst/>
          </a:pr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0" name="Freeform 17"/>
          <p:cNvSpPr>
            <a:spLocks/>
          </p:cNvSpPr>
          <p:nvPr/>
        </p:nvSpPr>
        <p:spPr bwMode="auto">
          <a:xfrm>
            <a:off x="2090738" y="2095500"/>
            <a:ext cx="1023937" cy="28575"/>
          </a:xfrm>
          <a:custGeom>
            <a:avLst/>
            <a:gdLst>
              <a:gd name="T0" fmla="*/ 0 w 645"/>
              <a:gd name="T1" fmla="*/ 18 h 18"/>
              <a:gd name="T2" fmla="*/ 645 w 645"/>
              <a:gd name="T3" fmla="*/ 0 h 18"/>
              <a:gd name="T4" fmla="*/ 0 60000 65536"/>
              <a:gd name="T5" fmla="*/ 0 60000 65536"/>
              <a:gd name="T6" fmla="*/ 0 w 645"/>
              <a:gd name="T7" fmla="*/ 0 h 18"/>
              <a:gd name="T8" fmla="*/ 645 w 645"/>
              <a:gd name="T9" fmla="*/ 18 h 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5" h="18">
                <a:moveTo>
                  <a:pt x="0" y="18"/>
                </a:moveTo>
                <a:lnTo>
                  <a:pt x="645" y="0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Freeform 18"/>
          <p:cNvSpPr>
            <a:spLocks/>
          </p:cNvSpPr>
          <p:nvPr/>
        </p:nvSpPr>
        <p:spPr bwMode="auto">
          <a:xfrm>
            <a:off x="2100263" y="3111500"/>
            <a:ext cx="1601787" cy="98425"/>
          </a:xfrm>
          <a:custGeom>
            <a:avLst/>
            <a:gdLst>
              <a:gd name="T0" fmla="*/ 0 w 1009"/>
              <a:gd name="T1" fmla="*/ 62 h 62"/>
              <a:gd name="T2" fmla="*/ 1009 w 1009"/>
              <a:gd name="T3" fmla="*/ 0 h 62"/>
              <a:gd name="T4" fmla="*/ 0 60000 65536"/>
              <a:gd name="T5" fmla="*/ 0 60000 65536"/>
              <a:gd name="T6" fmla="*/ 0 w 1009"/>
              <a:gd name="T7" fmla="*/ 0 h 62"/>
              <a:gd name="T8" fmla="*/ 1009 w 1009"/>
              <a:gd name="T9" fmla="*/ 62 h 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09" h="62">
                <a:moveTo>
                  <a:pt x="0" y="62"/>
                </a:moveTo>
                <a:lnTo>
                  <a:pt x="1009" y="0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2" name="Freeform 19"/>
          <p:cNvSpPr>
            <a:spLocks/>
          </p:cNvSpPr>
          <p:nvPr/>
        </p:nvSpPr>
        <p:spPr bwMode="auto">
          <a:xfrm>
            <a:off x="3078163" y="1820863"/>
            <a:ext cx="3924300" cy="339725"/>
          </a:xfrm>
          <a:custGeom>
            <a:avLst/>
            <a:gdLst>
              <a:gd name="T0" fmla="*/ 0 w 2472"/>
              <a:gd name="T1" fmla="*/ 155 h 214"/>
              <a:gd name="T2" fmla="*/ 677 w 2472"/>
              <a:gd name="T3" fmla="*/ 0 h 214"/>
              <a:gd name="T4" fmla="*/ 1755 w 2472"/>
              <a:gd name="T5" fmla="*/ 100 h 214"/>
              <a:gd name="T6" fmla="*/ 2472 w 2472"/>
              <a:gd name="T7" fmla="*/ 214 h 214"/>
              <a:gd name="T8" fmla="*/ 0 60000 65536"/>
              <a:gd name="T9" fmla="*/ 0 60000 65536"/>
              <a:gd name="T10" fmla="*/ 0 60000 65536"/>
              <a:gd name="T11" fmla="*/ 0 60000 65536"/>
              <a:gd name="T12" fmla="*/ 0 w 2472"/>
              <a:gd name="T13" fmla="*/ 0 h 214"/>
              <a:gd name="T14" fmla="*/ 2472 w 2472"/>
              <a:gd name="T15" fmla="*/ 214 h 2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72" h="214">
                <a:moveTo>
                  <a:pt x="0" y="155"/>
                </a:moveTo>
                <a:lnTo>
                  <a:pt x="677" y="0"/>
                </a:lnTo>
                <a:lnTo>
                  <a:pt x="1755" y="100"/>
                </a:lnTo>
                <a:lnTo>
                  <a:pt x="2472" y="214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3" name="Freeform 20"/>
          <p:cNvSpPr>
            <a:spLocks/>
          </p:cNvSpPr>
          <p:nvPr/>
        </p:nvSpPr>
        <p:spPr bwMode="auto">
          <a:xfrm>
            <a:off x="4935538" y="2938463"/>
            <a:ext cx="1660525" cy="606425"/>
          </a:xfrm>
          <a:custGeom>
            <a:avLst/>
            <a:gdLst>
              <a:gd name="T0" fmla="*/ 0 w 1046"/>
              <a:gd name="T1" fmla="*/ 0 h 382"/>
              <a:gd name="T2" fmla="*/ 421 w 1046"/>
              <a:gd name="T3" fmla="*/ 246 h 382"/>
              <a:gd name="T4" fmla="*/ 1046 w 1046"/>
              <a:gd name="T5" fmla="*/ 382 h 382"/>
              <a:gd name="T6" fmla="*/ 0 60000 65536"/>
              <a:gd name="T7" fmla="*/ 0 60000 65536"/>
              <a:gd name="T8" fmla="*/ 0 60000 65536"/>
              <a:gd name="T9" fmla="*/ 0 w 1046"/>
              <a:gd name="T10" fmla="*/ 0 h 382"/>
              <a:gd name="T11" fmla="*/ 1046 w 1046"/>
              <a:gd name="T12" fmla="*/ 382 h 3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6" h="382">
                <a:moveTo>
                  <a:pt x="0" y="0"/>
                </a:moveTo>
                <a:lnTo>
                  <a:pt x="421" y="246"/>
                </a:lnTo>
                <a:lnTo>
                  <a:pt x="1046" y="382"/>
                </a:lnTo>
              </a:path>
            </a:pathLst>
          </a:custGeom>
          <a:noFill/>
          <a:ln w="3810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5491163" y="2541588"/>
            <a:ext cx="1190625" cy="709612"/>
            <a:chOff x="3696" y="1259"/>
            <a:chExt cx="750" cy="447"/>
          </a:xfrm>
        </p:grpSpPr>
        <p:sp>
          <p:nvSpPr>
            <p:cNvPr id="1092" name="Freeform 22"/>
            <p:cNvSpPr>
              <a:spLocks/>
            </p:cNvSpPr>
            <p:nvPr/>
          </p:nvSpPr>
          <p:spPr bwMode="auto">
            <a:xfrm>
              <a:off x="3858" y="1259"/>
              <a:ext cx="588" cy="408"/>
            </a:xfrm>
            <a:custGeom>
              <a:avLst/>
              <a:gdLst>
                <a:gd name="T0" fmla="*/ 0 w 588"/>
                <a:gd name="T1" fmla="*/ 0 h 408"/>
                <a:gd name="T2" fmla="*/ 588 w 588"/>
                <a:gd name="T3" fmla="*/ 408 h 408"/>
                <a:gd name="T4" fmla="*/ 0 60000 65536"/>
                <a:gd name="T5" fmla="*/ 0 60000 65536"/>
                <a:gd name="T6" fmla="*/ 0 w 588"/>
                <a:gd name="T7" fmla="*/ 0 h 408"/>
                <a:gd name="T8" fmla="*/ 588 w 588"/>
                <a:gd name="T9" fmla="*/ 408 h 4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88" h="408">
                  <a:moveTo>
                    <a:pt x="0" y="0"/>
                  </a:moveTo>
                  <a:lnTo>
                    <a:pt x="588" y="408"/>
                  </a:lnTo>
                </a:path>
              </a:pathLst>
            </a:custGeom>
            <a:noFill/>
            <a:ln w="38100">
              <a:solidFill>
                <a:srgbClr val="9933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3" name="Freeform 23"/>
            <p:cNvSpPr>
              <a:spLocks/>
            </p:cNvSpPr>
            <p:nvPr/>
          </p:nvSpPr>
          <p:spPr bwMode="auto">
            <a:xfrm>
              <a:off x="4138" y="1451"/>
              <a:ext cx="216" cy="160"/>
            </a:xfrm>
            <a:custGeom>
              <a:avLst/>
              <a:gdLst>
                <a:gd name="T0" fmla="*/ 0 w 216"/>
                <a:gd name="T1" fmla="*/ 0 h 160"/>
                <a:gd name="T2" fmla="*/ 216 w 216"/>
                <a:gd name="T3" fmla="*/ 160 h 160"/>
                <a:gd name="T4" fmla="*/ 0 60000 65536"/>
                <a:gd name="T5" fmla="*/ 0 60000 65536"/>
                <a:gd name="T6" fmla="*/ 0 w 216"/>
                <a:gd name="T7" fmla="*/ 0 h 160"/>
                <a:gd name="T8" fmla="*/ 216 w 216"/>
                <a:gd name="T9" fmla="*/ 160 h 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60">
                  <a:moveTo>
                    <a:pt x="0" y="0"/>
                  </a:moveTo>
                  <a:lnTo>
                    <a:pt x="216" y="160"/>
                  </a:lnTo>
                </a:path>
              </a:pathLst>
            </a:custGeom>
            <a:noFill/>
            <a:ln w="28575">
              <a:solidFill>
                <a:srgbClr val="9900FF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4" name="Freeform 24"/>
            <p:cNvSpPr>
              <a:spLocks/>
            </p:cNvSpPr>
            <p:nvPr/>
          </p:nvSpPr>
          <p:spPr bwMode="auto">
            <a:xfrm>
              <a:off x="3696" y="1680"/>
              <a:ext cx="732" cy="26"/>
            </a:xfrm>
            <a:custGeom>
              <a:avLst/>
              <a:gdLst>
                <a:gd name="T0" fmla="*/ 0 w 732"/>
                <a:gd name="T1" fmla="*/ 26 h 26"/>
                <a:gd name="T2" fmla="*/ 732 w 732"/>
                <a:gd name="T3" fmla="*/ 0 h 26"/>
                <a:gd name="T4" fmla="*/ 0 60000 65536"/>
                <a:gd name="T5" fmla="*/ 0 60000 65536"/>
                <a:gd name="T6" fmla="*/ 0 w 732"/>
                <a:gd name="T7" fmla="*/ 0 h 26"/>
                <a:gd name="T8" fmla="*/ 732 w 732"/>
                <a:gd name="T9" fmla="*/ 26 h 2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2" h="26">
                  <a:moveTo>
                    <a:pt x="0" y="26"/>
                  </a:moveTo>
                  <a:lnTo>
                    <a:pt x="732" y="0"/>
                  </a:lnTo>
                </a:path>
              </a:pathLst>
            </a:custGeom>
            <a:noFill/>
            <a:ln w="38100">
              <a:solidFill>
                <a:srgbClr val="9933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5" name="Freeform 25"/>
            <p:cNvSpPr>
              <a:spLocks/>
            </p:cNvSpPr>
            <p:nvPr/>
          </p:nvSpPr>
          <p:spPr bwMode="auto">
            <a:xfrm>
              <a:off x="3966" y="1686"/>
              <a:ext cx="224" cy="8"/>
            </a:xfrm>
            <a:custGeom>
              <a:avLst/>
              <a:gdLst>
                <a:gd name="T0" fmla="*/ 0 w 224"/>
                <a:gd name="T1" fmla="*/ 8 h 8"/>
                <a:gd name="T2" fmla="*/ 224 w 224"/>
                <a:gd name="T3" fmla="*/ 0 h 8"/>
                <a:gd name="T4" fmla="*/ 0 60000 65536"/>
                <a:gd name="T5" fmla="*/ 0 60000 65536"/>
                <a:gd name="T6" fmla="*/ 0 w 224"/>
                <a:gd name="T7" fmla="*/ 0 h 8"/>
                <a:gd name="T8" fmla="*/ 224 w 22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4" h="8">
                  <a:moveTo>
                    <a:pt x="0" y="8"/>
                  </a:moveTo>
                  <a:lnTo>
                    <a:pt x="224" y="0"/>
                  </a:lnTo>
                </a:path>
              </a:pathLst>
            </a:custGeom>
            <a:noFill/>
            <a:ln w="28575">
              <a:solidFill>
                <a:srgbClr val="9900FF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8100" y="23383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J</a:t>
            </a:r>
          </a:p>
        </p:txBody>
      </p:sp>
      <p:sp>
        <p:nvSpPr>
          <p:cNvPr id="1046" name="Text Box 27"/>
          <p:cNvSpPr txBox="1">
            <a:spLocks noChangeArrowheads="1"/>
          </p:cNvSpPr>
          <p:nvPr/>
        </p:nvSpPr>
        <p:spPr bwMode="auto">
          <a:xfrm>
            <a:off x="1195388" y="32940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L</a:t>
            </a:r>
          </a:p>
        </p:txBody>
      </p:sp>
      <p:sp>
        <p:nvSpPr>
          <p:cNvPr id="1047" name="Text Box 28"/>
          <p:cNvSpPr txBox="1">
            <a:spLocks noChangeArrowheads="1"/>
          </p:cNvSpPr>
          <p:nvPr/>
        </p:nvSpPr>
        <p:spPr bwMode="auto">
          <a:xfrm>
            <a:off x="2947988" y="313372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L</a:t>
            </a:r>
            <a:r>
              <a:rPr lang="en-US" b="1" baseline="-25000">
                <a:solidFill>
                  <a:srgbClr val="FFFF00"/>
                </a:solidFill>
                <a:latin typeface="Arial" charset="0"/>
              </a:rPr>
              <a:t>1</a:t>
            </a:r>
            <a:endParaRPr lang="en-US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048" name="Text Box 29"/>
          <p:cNvSpPr txBox="1">
            <a:spLocks noChangeArrowheads="1"/>
          </p:cNvSpPr>
          <p:nvPr/>
        </p:nvSpPr>
        <p:spPr bwMode="auto">
          <a:xfrm>
            <a:off x="5429250" y="33099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L</a:t>
            </a:r>
            <a:r>
              <a:rPr lang="en-US" baseline="-25000">
                <a:solidFill>
                  <a:srgbClr val="FFFF00"/>
                </a:solidFill>
                <a:latin typeface="Arial" charset="0"/>
              </a:rPr>
              <a:t>2</a:t>
            </a:r>
            <a:endParaRPr lang="en-US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049" name="Text Box 30"/>
          <p:cNvSpPr txBox="1">
            <a:spLocks noChangeArrowheads="1"/>
          </p:cNvSpPr>
          <p:nvPr/>
        </p:nvSpPr>
        <p:spPr bwMode="auto">
          <a:xfrm>
            <a:off x="6394450" y="3519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F</a:t>
            </a:r>
          </a:p>
        </p:txBody>
      </p:sp>
      <p:sp>
        <p:nvSpPr>
          <p:cNvPr id="1050" name="Text Box 31"/>
          <p:cNvSpPr txBox="1">
            <a:spLocks noChangeArrowheads="1"/>
          </p:cNvSpPr>
          <p:nvPr/>
        </p:nvSpPr>
        <p:spPr bwMode="auto">
          <a:xfrm>
            <a:off x="1804988" y="22526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S</a:t>
            </a:r>
          </a:p>
        </p:txBody>
      </p:sp>
      <p:sp>
        <p:nvSpPr>
          <p:cNvPr id="1051" name="Text Box 32"/>
          <p:cNvSpPr txBox="1">
            <a:spLocks noChangeArrowheads="1"/>
          </p:cNvSpPr>
          <p:nvPr/>
        </p:nvSpPr>
        <p:spPr bwMode="auto">
          <a:xfrm rot="-620921">
            <a:off x="4224338" y="302895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P</a:t>
            </a:r>
          </a:p>
        </p:txBody>
      </p:sp>
      <p:sp>
        <p:nvSpPr>
          <p:cNvPr id="12321" name="AutoShape 33"/>
          <p:cNvSpPr>
            <a:spLocks noChangeArrowheads="1"/>
          </p:cNvSpPr>
          <p:nvPr/>
        </p:nvSpPr>
        <p:spPr bwMode="auto">
          <a:xfrm rot="-5631039">
            <a:off x="2062163" y="2143125"/>
            <a:ext cx="1085850" cy="990600"/>
          </a:xfrm>
          <a:prstGeom prst="triangle">
            <a:avLst>
              <a:gd name="adj" fmla="val 50000"/>
            </a:avLst>
          </a:prstGeom>
          <a:solidFill>
            <a:srgbClr val="FFFFE7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322" name="Picture 3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47359">
            <a:off x="6884988" y="2301875"/>
            <a:ext cx="9413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" name="Text Box 35"/>
          <p:cNvSpPr txBox="1">
            <a:spLocks noChangeArrowheads="1"/>
          </p:cNvSpPr>
          <p:nvPr/>
        </p:nvSpPr>
        <p:spPr bwMode="auto">
          <a:xfrm>
            <a:off x="2057400" y="381000"/>
            <a:ext cx="5638800" cy="52863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</a:rPr>
              <a:t>Quang phổ vạch hấp thụ</a:t>
            </a:r>
          </a:p>
        </p:txBody>
      </p:sp>
      <p:sp>
        <p:nvSpPr>
          <p:cNvPr id="12324" name="AutoShape 36"/>
          <p:cNvSpPr>
            <a:spLocks/>
          </p:cNvSpPr>
          <p:nvPr/>
        </p:nvSpPr>
        <p:spPr bwMode="auto">
          <a:xfrm>
            <a:off x="5105400" y="5029200"/>
            <a:ext cx="1524000" cy="685800"/>
          </a:xfrm>
          <a:prstGeom prst="borderCallout2">
            <a:avLst>
              <a:gd name="adj1" fmla="val 16667"/>
              <a:gd name="adj2" fmla="val 105000"/>
              <a:gd name="adj3" fmla="val 16667"/>
              <a:gd name="adj4" fmla="val 111250"/>
              <a:gd name="adj5" fmla="val -188194"/>
              <a:gd name="adj6" fmla="val 118648"/>
            </a:avLst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Quang phổ liên tục</a:t>
            </a:r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 rot="872320">
            <a:off x="7937500" y="2597150"/>
            <a:ext cx="990600" cy="1666875"/>
          </a:xfrm>
          <a:prstGeom prst="rect">
            <a:avLst/>
          </a:prstGeom>
          <a:solidFill>
            <a:srgbClr val="333333"/>
          </a:solidFill>
          <a:ln w="57150" cmpd="thickThin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6" name="AutoShape 38"/>
          <p:cNvSpPr>
            <a:spLocks/>
          </p:cNvSpPr>
          <p:nvPr/>
        </p:nvSpPr>
        <p:spPr bwMode="auto">
          <a:xfrm>
            <a:off x="7391400" y="5105400"/>
            <a:ext cx="1524000" cy="685800"/>
          </a:xfrm>
          <a:prstGeom prst="borderCallout2">
            <a:avLst>
              <a:gd name="adj1" fmla="val 16667"/>
              <a:gd name="adj2" fmla="val -5000"/>
              <a:gd name="adj3" fmla="val 16667"/>
              <a:gd name="adj4" fmla="val -6042"/>
              <a:gd name="adj5" fmla="val -173380"/>
              <a:gd name="adj6" fmla="val -7190"/>
            </a:avLst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quang phổ vạch hấp thụ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609600" y="2133600"/>
            <a:ext cx="1066800" cy="3810000"/>
            <a:chOff x="384" y="1356"/>
            <a:chExt cx="672" cy="2400"/>
          </a:xfrm>
        </p:grpSpPr>
        <p:sp>
          <p:nvSpPr>
            <p:cNvPr id="1090" name="Rectangle 40"/>
            <p:cNvSpPr>
              <a:spLocks noChangeArrowheads="1"/>
            </p:cNvSpPr>
            <p:nvPr/>
          </p:nvSpPr>
          <p:spPr bwMode="auto">
            <a:xfrm>
              <a:off x="384" y="1356"/>
              <a:ext cx="240" cy="720"/>
            </a:xfrm>
            <a:prstGeom prst="rect">
              <a:avLst/>
            </a:prstGeom>
            <a:gradFill rotWithShape="1">
              <a:gsLst>
                <a:gs pos="0">
                  <a:srgbClr val="5E7676"/>
                </a:gs>
                <a:gs pos="100000">
                  <a:srgbClr val="CCFFFF"/>
                </a:gs>
              </a:gsLst>
              <a:path path="shape">
                <a:fillToRect l="50000" t="50000" r="50000" b="50000"/>
              </a:path>
            </a:gradFill>
            <a:ln w="57150" cmpd="thickThin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AutoShape 41"/>
            <p:cNvSpPr>
              <a:spLocks/>
            </p:cNvSpPr>
            <p:nvPr/>
          </p:nvSpPr>
          <p:spPr bwMode="auto">
            <a:xfrm>
              <a:off x="672" y="3120"/>
              <a:ext cx="384" cy="636"/>
            </a:xfrm>
            <a:prstGeom prst="borderCallout2">
              <a:avLst>
                <a:gd name="adj1" fmla="val 16667"/>
                <a:gd name="adj2" fmla="val -9093"/>
                <a:gd name="adj3" fmla="val 16667"/>
                <a:gd name="adj4" fmla="val -21403"/>
                <a:gd name="adj5" fmla="val -237037"/>
                <a:gd name="adj6" fmla="val -35417"/>
              </a:avLst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en-US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Đèn hơi Na</a:t>
              </a:r>
            </a:p>
          </p:txBody>
        </p:sp>
      </p:grpSp>
      <p:sp>
        <p:nvSpPr>
          <p:cNvPr id="12330" name="AutoShape 42"/>
          <p:cNvSpPr>
            <a:spLocks/>
          </p:cNvSpPr>
          <p:nvPr/>
        </p:nvSpPr>
        <p:spPr bwMode="auto">
          <a:xfrm>
            <a:off x="6096000" y="1066800"/>
            <a:ext cx="1524000" cy="685800"/>
          </a:xfrm>
          <a:prstGeom prst="borderCallout2">
            <a:avLst>
              <a:gd name="adj1" fmla="val 16667"/>
              <a:gd name="adj2" fmla="val 105000"/>
              <a:gd name="adj3" fmla="val 16667"/>
              <a:gd name="adj4" fmla="val 130208"/>
              <a:gd name="adj5" fmla="val 212963"/>
              <a:gd name="adj6" fmla="val 157917"/>
            </a:avLst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Quang phổ vạch phát xạ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09600" y="2133600"/>
            <a:ext cx="1371600" cy="3810000"/>
            <a:chOff x="384" y="1356"/>
            <a:chExt cx="864" cy="2387"/>
          </a:xfrm>
        </p:grpSpPr>
        <p:sp>
          <p:nvSpPr>
            <p:cNvPr id="1088" name="Rectangle 44"/>
            <p:cNvSpPr>
              <a:spLocks noChangeArrowheads="1"/>
            </p:cNvSpPr>
            <p:nvPr/>
          </p:nvSpPr>
          <p:spPr bwMode="auto">
            <a:xfrm>
              <a:off x="384" y="1356"/>
              <a:ext cx="240" cy="720"/>
            </a:xfrm>
            <a:prstGeom prst="rect">
              <a:avLst/>
            </a:prstGeom>
            <a:solidFill>
              <a:srgbClr val="CCFFFF"/>
            </a:solidFill>
            <a:ln w="57150" cmpd="thickThin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9" name="AutoShape 45"/>
            <p:cNvSpPr>
              <a:spLocks/>
            </p:cNvSpPr>
            <p:nvPr/>
          </p:nvSpPr>
          <p:spPr bwMode="auto">
            <a:xfrm>
              <a:off x="720" y="3170"/>
              <a:ext cx="528" cy="573"/>
            </a:xfrm>
            <a:prstGeom prst="borderCallout2">
              <a:avLst>
                <a:gd name="adj1" fmla="val 16667"/>
                <a:gd name="adj2" fmla="val -9093"/>
                <a:gd name="adj3" fmla="val 16667"/>
                <a:gd name="adj4" fmla="val -21403"/>
                <a:gd name="adj5" fmla="val -237037"/>
                <a:gd name="adj6" fmla="val -35417"/>
              </a:avLst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en-US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Đèn hơi</a:t>
              </a:r>
            </a:p>
            <a:p>
              <a:pPr algn="ctr" eaLnBrk="1" hangingPunct="1"/>
              <a:r>
                <a:rPr lang="en-US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hidro</a:t>
              </a:r>
            </a:p>
            <a:p>
              <a:pPr algn="ctr" eaLnBrk="1" hangingPunct="1"/>
              <a:endParaRPr lang="en-US" b="1">
                <a:solidFill>
                  <a:srgbClr val="FFFF00"/>
                </a:solidFill>
                <a:latin typeface=".VnTime" pitchFamily="34" charset="0"/>
              </a:endParaRPr>
            </a:p>
          </p:txBody>
        </p:sp>
      </p:grpSp>
      <p:sp>
        <p:nvSpPr>
          <p:cNvPr id="12334" name="Freeform 46"/>
          <p:cNvSpPr>
            <a:spLocks/>
          </p:cNvSpPr>
          <p:nvPr/>
        </p:nvSpPr>
        <p:spPr bwMode="auto">
          <a:xfrm>
            <a:off x="7032625" y="2508250"/>
            <a:ext cx="908050" cy="249238"/>
          </a:xfrm>
          <a:custGeom>
            <a:avLst/>
            <a:gdLst>
              <a:gd name="T0" fmla="*/ 572 w 572"/>
              <a:gd name="T1" fmla="*/ 157 h 157"/>
              <a:gd name="T2" fmla="*/ 0 w 572"/>
              <a:gd name="T3" fmla="*/ 0 h 157"/>
              <a:gd name="T4" fmla="*/ 0 60000 65536"/>
              <a:gd name="T5" fmla="*/ 0 60000 65536"/>
              <a:gd name="T6" fmla="*/ 0 w 572"/>
              <a:gd name="T7" fmla="*/ 0 h 157"/>
              <a:gd name="T8" fmla="*/ 572 w 572"/>
              <a:gd name="T9" fmla="*/ 157 h 15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2" h="157">
                <a:moveTo>
                  <a:pt x="572" y="157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5" name="Freeform 47"/>
          <p:cNvSpPr>
            <a:spLocks/>
          </p:cNvSpPr>
          <p:nvPr/>
        </p:nvSpPr>
        <p:spPr bwMode="auto">
          <a:xfrm>
            <a:off x="7092950" y="2308225"/>
            <a:ext cx="922338" cy="257175"/>
          </a:xfrm>
          <a:custGeom>
            <a:avLst/>
            <a:gdLst>
              <a:gd name="T0" fmla="*/ 581 w 581"/>
              <a:gd name="T1" fmla="*/ 162 h 162"/>
              <a:gd name="T2" fmla="*/ 0 w 581"/>
              <a:gd name="T3" fmla="*/ 0 h 162"/>
              <a:gd name="T4" fmla="*/ 0 60000 65536"/>
              <a:gd name="T5" fmla="*/ 0 60000 65536"/>
              <a:gd name="T6" fmla="*/ 0 w 581"/>
              <a:gd name="T7" fmla="*/ 0 h 162"/>
              <a:gd name="T8" fmla="*/ 581 w 581"/>
              <a:gd name="T9" fmla="*/ 162 h 1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1" h="162">
                <a:moveTo>
                  <a:pt x="581" y="162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6" name="Freeform 48"/>
          <p:cNvSpPr>
            <a:spLocks/>
          </p:cNvSpPr>
          <p:nvPr/>
        </p:nvSpPr>
        <p:spPr bwMode="auto">
          <a:xfrm>
            <a:off x="6889750" y="2963863"/>
            <a:ext cx="925513" cy="274637"/>
          </a:xfrm>
          <a:custGeom>
            <a:avLst/>
            <a:gdLst>
              <a:gd name="T0" fmla="*/ 583 w 583"/>
              <a:gd name="T1" fmla="*/ 173 h 173"/>
              <a:gd name="T2" fmla="*/ 0 w 583"/>
              <a:gd name="T3" fmla="*/ 0 h 173"/>
              <a:gd name="T4" fmla="*/ 0 60000 65536"/>
              <a:gd name="T5" fmla="*/ 0 60000 65536"/>
              <a:gd name="T6" fmla="*/ 0 w 583"/>
              <a:gd name="T7" fmla="*/ 0 h 173"/>
              <a:gd name="T8" fmla="*/ 583 w 583"/>
              <a:gd name="T9" fmla="*/ 173 h 1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3" h="173">
                <a:moveTo>
                  <a:pt x="583" y="173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7" name="Freeform 49"/>
          <p:cNvSpPr>
            <a:spLocks/>
          </p:cNvSpPr>
          <p:nvPr/>
        </p:nvSpPr>
        <p:spPr bwMode="auto">
          <a:xfrm>
            <a:off x="6777038" y="3352800"/>
            <a:ext cx="925512" cy="274638"/>
          </a:xfrm>
          <a:custGeom>
            <a:avLst/>
            <a:gdLst>
              <a:gd name="T0" fmla="*/ 583 w 583"/>
              <a:gd name="T1" fmla="*/ 173 h 173"/>
              <a:gd name="T2" fmla="*/ 0 w 583"/>
              <a:gd name="T3" fmla="*/ 0 h 173"/>
              <a:gd name="T4" fmla="*/ 0 60000 65536"/>
              <a:gd name="T5" fmla="*/ 0 60000 65536"/>
              <a:gd name="T6" fmla="*/ 0 w 583"/>
              <a:gd name="T7" fmla="*/ 0 h 173"/>
              <a:gd name="T8" fmla="*/ 583 w 583"/>
              <a:gd name="T9" fmla="*/ 173 h 1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3" h="173">
                <a:moveTo>
                  <a:pt x="583" y="173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8" name="Freeform 50"/>
          <p:cNvSpPr>
            <a:spLocks/>
          </p:cNvSpPr>
          <p:nvPr/>
        </p:nvSpPr>
        <p:spPr bwMode="auto">
          <a:xfrm>
            <a:off x="6718300" y="3548063"/>
            <a:ext cx="925513" cy="274637"/>
          </a:xfrm>
          <a:custGeom>
            <a:avLst/>
            <a:gdLst>
              <a:gd name="T0" fmla="*/ 583 w 583"/>
              <a:gd name="T1" fmla="*/ 173 h 173"/>
              <a:gd name="T2" fmla="*/ 0 w 583"/>
              <a:gd name="T3" fmla="*/ 0 h 173"/>
              <a:gd name="T4" fmla="*/ 0 60000 65536"/>
              <a:gd name="T5" fmla="*/ 0 60000 65536"/>
              <a:gd name="T6" fmla="*/ 0 w 583"/>
              <a:gd name="T7" fmla="*/ 0 h 173"/>
              <a:gd name="T8" fmla="*/ 583 w 583"/>
              <a:gd name="T9" fmla="*/ 173 h 1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3" h="173">
                <a:moveTo>
                  <a:pt x="583" y="173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9" name="Freeform 51"/>
          <p:cNvSpPr>
            <a:spLocks/>
          </p:cNvSpPr>
          <p:nvPr/>
        </p:nvSpPr>
        <p:spPr bwMode="auto">
          <a:xfrm>
            <a:off x="8159750" y="2808288"/>
            <a:ext cx="819150" cy="239712"/>
          </a:xfrm>
          <a:custGeom>
            <a:avLst/>
            <a:gdLst>
              <a:gd name="T0" fmla="*/ 0 w 516"/>
              <a:gd name="T1" fmla="*/ 0 h 151"/>
              <a:gd name="T2" fmla="*/ 516 w 516"/>
              <a:gd name="T3" fmla="*/ 151 h 151"/>
              <a:gd name="T4" fmla="*/ 0 60000 65536"/>
              <a:gd name="T5" fmla="*/ 0 60000 65536"/>
              <a:gd name="T6" fmla="*/ 0 w 516"/>
              <a:gd name="T7" fmla="*/ 0 h 151"/>
              <a:gd name="T8" fmla="*/ 516 w 516"/>
              <a:gd name="T9" fmla="*/ 151 h 1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16" h="151">
                <a:moveTo>
                  <a:pt x="0" y="0"/>
                </a:moveTo>
                <a:lnTo>
                  <a:pt x="516" y="151"/>
                </a:lnTo>
              </a:path>
            </a:pathLst>
          </a:cu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7874000" y="2617788"/>
            <a:ext cx="1152525" cy="1506537"/>
            <a:chOff x="4960" y="1649"/>
            <a:chExt cx="726" cy="949"/>
          </a:xfrm>
        </p:grpSpPr>
        <p:sp>
          <p:nvSpPr>
            <p:cNvPr id="1084" name="Freeform 53"/>
            <p:cNvSpPr>
              <a:spLocks/>
            </p:cNvSpPr>
            <p:nvPr/>
          </p:nvSpPr>
          <p:spPr bwMode="auto">
            <a:xfrm>
              <a:off x="5170" y="1649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Freeform 54"/>
            <p:cNvSpPr>
              <a:spLocks/>
            </p:cNvSpPr>
            <p:nvPr/>
          </p:nvSpPr>
          <p:spPr bwMode="auto">
            <a:xfrm>
              <a:off x="5058" y="2076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66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Freeform 55"/>
            <p:cNvSpPr>
              <a:spLocks/>
            </p:cNvSpPr>
            <p:nvPr/>
          </p:nvSpPr>
          <p:spPr bwMode="auto">
            <a:xfrm>
              <a:off x="4994" y="2322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33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Freeform 56"/>
            <p:cNvSpPr>
              <a:spLocks/>
            </p:cNvSpPr>
            <p:nvPr/>
          </p:nvSpPr>
          <p:spPr bwMode="auto">
            <a:xfrm>
              <a:off x="4960" y="2447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6737350" y="2311400"/>
            <a:ext cx="1243013" cy="1506538"/>
            <a:chOff x="4960" y="1649"/>
            <a:chExt cx="726" cy="949"/>
          </a:xfrm>
        </p:grpSpPr>
        <p:sp>
          <p:nvSpPr>
            <p:cNvPr id="1080" name="Freeform 58"/>
            <p:cNvSpPr>
              <a:spLocks/>
            </p:cNvSpPr>
            <p:nvPr/>
          </p:nvSpPr>
          <p:spPr bwMode="auto">
            <a:xfrm>
              <a:off x="5170" y="1649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Freeform 59"/>
            <p:cNvSpPr>
              <a:spLocks/>
            </p:cNvSpPr>
            <p:nvPr/>
          </p:nvSpPr>
          <p:spPr bwMode="auto">
            <a:xfrm>
              <a:off x="5058" y="2076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66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60"/>
            <p:cNvSpPr>
              <a:spLocks/>
            </p:cNvSpPr>
            <p:nvPr/>
          </p:nvSpPr>
          <p:spPr bwMode="auto">
            <a:xfrm>
              <a:off x="4994" y="2322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33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3" name="Freeform 61"/>
            <p:cNvSpPr>
              <a:spLocks/>
            </p:cNvSpPr>
            <p:nvPr/>
          </p:nvSpPr>
          <p:spPr bwMode="auto">
            <a:xfrm>
              <a:off x="4960" y="2447"/>
              <a:ext cx="516" cy="151"/>
            </a:xfrm>
            <a:custGeom>
              <a:avLst/>
              <a:gdLst>
                <a:gd name="T0" fmla="*/ 0 w 516"/>
                <a:gd name="T1" fmla="*/ 0 h 151"/>
                <a:gd name="T2" fmla="*/ 516 w 516"/>
                <a:gd name="T3" fmla="*/ 151 h 151"/>
                <a:gd name="T4" fmla="*/ 0 60000 65536"/>
                <a:gd name="T5" fmla="*/ 0 60000 65536"/>
                <a:gd name="T6" fmla="*/ 0 w 516"/>
                <a:gd name="T7" fmla="*/ 0 h 151"/>
                <a:gd name="T8" fmla="*/ 516 w 516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6" h="151">
                  <a:moveTo>
                    <a:pt x="0" y="0"/>
                  </a:moveTo>
                  <a:lnTo>
                    <a:pt x="516" y="151"/>
                  </a:lnTo>
                </a:path>
              </a:pathLst>
            </a:custGeom>
            <a:noFill/>
            <a:ln w="5715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990600" y="2266950"/>
            <a:ext cx="5753100" cy="796925"/>
            <a:chOff x="624" y="1428"/>
            <a:chExt cx="3624" cy="502"/>
          </a:xfrm>
        </p:grpSpPr>
        <p:sp>
          <p:nvSpPr>
            <p:cNvPr id="1076" name="Freeform 63"/>
            <p:cNvSpPr>
              <a:spLocks/>
            </p:cNvSpPr>
            <p:nvPr/>
          </p:nvSpPr>
          <p:spPr bwMode="auto">
            <a:xfrm>
              <a:off x="624" y="1472"/>
              <a:ext cx="1264" cy="458"/>
            </a:xfrm>
            <a:custGeom>
              <a:avLst/>
              <a:gdLst>
                <a:gd name="T0" fmla="*/ 0 w 1264"/>
                <a:gd name="T1" fmla="*/ 458 h 458"/>
                <a:gd name="T2" fmla="*/ 1264 w 1264"/>
                <a:gd name="T3" fmla="*/ 0 h 458"/>
                <a:gd name="T4" fmla="*/ 0 60000 65536"/>
                <a:gd name="T5" fmla="*/ 0 60000 65536"/>
                <a:gd name="T6" fmla="*/ 0 w 1264"/>
                <a:gd name="T7" fmla="*/ 0 h 458"/>
                <a:gd name="T8" fmla="*/ 1264 w 1264"/>
                <a:gd name="T9" fmla="*/ 458 h 4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64" h="458">
                  <a:moveTo>
                    <a:pt x="0" y="458"/>
                  </a:moveTo>
                  <a:lnTo>
                    <a:pt x="1264" y="0"/>
                  </a:lnTo>
                </a:path>
              </a:pathLst>
            </a:custGeom>
            <a:noFill/>
            <a:ln w="38100">
              <a:solidFill>
                <a:srgbClr val="FFFFE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Freeform 64"/>
            <p:cNvSpPr>
              <a:spLocks/>
            </p:cNvSpPr>
            <p:nvPr/>
          </p:nvSpPr>
          <p:spPr bwMode="auto">
            <a:xfrm>
              <a:off x="2012" y="1428"/>
              <a:ext cx="500" cy="36"/>
            </a:xfrm>
            <a:custGeom>
              <a:avLst/>
              <a:gdLst>
                <a:gd name="T0" fmla="*/ 0 w 500"/>
                <a:gd name="T1" fmla="*/ 36 h 36"/>
                <a:gd name="T2" fmla="*/ 500 w 500"/>
                <a:gd name="T3" fmla="*/ 0 h 36"/>
                <a:gd name="T4" fmla="*/ 0 60000 65536"/>
                <a:gd name="T5" fmla="*/ 0 60000 65536"/>
                <a:gd name="T6" fmla="*/ 0 w 500"/>
                <a:gd name="T7" fmla="*/ 0 h 36"/>
                <a:gd name="T8" fmla="*/ 500 w 500"/>
                <a:gd name="T9" fmla="*/ 36 h 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00" h="36">
                  <a:moveTo>
                    <a:pt x="0" y="36"/>
                  </a:moveTo>
                  <a:lnTo>
                    <a:pt x="500" y="0"/>
                  </a:lnTo>
                </a:path>
              </a:pathLst>
            </a:custGeom>
            <a:noFill/>
            <a:ln w="38100">
              <a:solidFill>
                <a:srgbClr val="FFFFE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Freeform 65"/>
            <p:cNvSpPr>
              <a:spLocks/>
            </p:cNvSpPr>
            <p:nvPr/>
          </p:nvSpPr>
          <p:spPr bwMode="auto">
            <a:xfrm>
              <a:off x="2828" y="1456"/>
              <a:ext cx="724" cy="33"/>
            </a:xfrm>
            <a:custGeom>
              <a:avLst/>
              <a:gdLst>
                <a:gd name="T0" fmla="*/ 0 w 724"/>
                <a:gd name="T1" fmla="*/ 0 h 33"/>
                <a:gd name="T2" fmla="*/ 724 w 724"/>
                <a:gd name="T3" fmla="*/ 33 h 33"/>
                <a:gd name="T4" fmla="*/ 0 60000 65536"/>
                <a:gd name="T5" fmla="*/ 0 60000 65536"/>
                <a:gd name="T6" fmla="*/ 0 w 724"/>
                <a:gd name="T7" fmla="*/ 0 h 33"/>
                <a:gd name="T8" fmla="*/ 724 w 724"/>
                <a:gd name="T9" fmla="*/ 33 h 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24" h="33">
                  <a:moveTo>
                    <a:pt x="0" y="0"/>
                  </a:moveTo>
                  <a:lnTo>
                    <a:pt x="724" y="33"/>
                  </a:lnTo>
                </a:path>
              </a:pathLst>
            </a:custGeom>
            <a:noFill/>
            <a:ln w="38100">
              <a:solidFill>
                <a:srgbClr val="FFFFE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66"/>
            <p:cNvSpPr>
              <a:spLocks/>
            </p:cNvSpPr>
            <p:nvPr/>
          </p:nvSpPr>
          <p:spPr bwMode="auto">
            <a:xfrm>
              <a:off x="3724" y="1512"/>
              <a:ext cx="524" cy="304"/>
            </a:xfrm>
            <a:custGeom>
              <a:avLst/>
              <a:gdLst>
                <a:gd name="T0" fmla="*/ 0 w 524"/>
                <a:gd name="T1" fmla="*/ 0 h 304"/>
                <a:gd name="T2" fmla="*/ 524 w 524"/>
                <a:gd name="T3" fmla="*/ 304 h 304"/>
                <a:gd name="T4" fmla="*/ 0 60000 65536"/>
                <a:gd name="T5" fmla="*/ 0 60000 65536"/>
                <a:gd name="T6" fmla="*/ 0 w 524"/>
                <a:gd name="T7" fmla="*/ 0 h 304"/>
                <a:gd name="T8" fmla="*/ 524 w 524"/>
                <a:gd name="T9" fmla="*/ 304 h 3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4" h="304">
                  <a:moveTo>
                    <a:pt x="0" y="0"/>
                  </a:moveTo>
                  <a:lnTo>
                    <a:pt x="524" y="304"/>
                  </a:lnTo>
                </a:path>
              </a:pathLst>
            </a:custGeom>
            <a:noFill/>
            <a:ln w="38100">
              <a:solidFill>
                <a:srgbClr val="FFFFE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55" name="Oval 67"/>
          <p:cNvSpPr>
            <a:spLocks noChangeArrowheads="1"/>
          </p:cNvSpPr>
          <p:nvPr/>
        </p:nvSpPr>
        <p:spPr bwMode="auto">
          <a:xfrm>
            <a:off x="76200" y="2667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767647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1" name="AutoShape 68"/>
          <p:cNvSpPr>
            <a:spLocks noChangeArrowheads="1"/>
          </p:cNvSpPr>
          <p:nvPr/>
        </p:nvSpPr>
        <p:spPr bwMode="auto">
          <a:xfrm rot="-492628">
            <a:off x="3586163" y="1804988"/>
            <a:ext cx="1295400" cy="1219200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2" name="Oval 69"/>
          <p:cNvSpPr>
            <a:spLocks noChangeArrowheads="1"/>
          </p:cNvSpPr>
          <p:nvPr/>
        </p:nvSpPr>
        <p:spPr bwMode="auto">
          <a:xfrm rot="697688">
            <a:off x="5567363" y="1990725"/>
            <a:ext cx="304800" cy="1371600"/>
          </a:xfrm>
          <a:prstGeom prst="ellipse">
            <a:avLst/>
          </a:prstGeom>
          <a:solidFill>
            <a:srgbClr val="CCFFCC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3" name="Oval 70"/>
          <p:cNvSpPr>
            <a:spLocks noChangeArrowheads="1"/>
          </p:cNvSpPr>
          <p:nvPr/>
        </p:nvSpPr>
        <p:spPr bwMode="auto">
          <a:xfrm>
            <a:off x="2976563" y="2057400"/>
            <a:ext cx="239712" cy="10668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9" name="Oval 71"/>
          <p:cNvSpPr>
            <a:spLocks noChangeArrowheads="1"/>
          </p:cNvSpPr>
          <p:nvPr/>
        </p:nvSpPr>
        <p:spPr bwMode="auto">
          <a:xfrm>
            <a:off x="1225550" y="2143125"/>
            <a:ext cx="222250" cy="116998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0" name="AutoShape 72"/>
          <p:cNvSpPr>
            <a:spLocks/>
          </p:cNvSpPr>
          <p:nvPr/>
        </p:nvSpPr>
        <p:spPr bwMode="auto">
          <a:xfrm>
            <a:off x="7391400" y="5105400"/>
            <a:ext cx="1524000" cy="685800"/>
          </a:xfrm>
          <a:prstGeom prst="borderCallout2">
            <a:avLst>
              <a:gd name="adj1" fmla="val 16667"/>
              <a:gd name="adj2" fmla="val -5000"/>
              <a:gd name="adj3" fmla="val 16667"/>
              <a:gd name="adj4" fmla="val -6042"/>
              <a:gd name="adj5" fmla="val -173380"/>
              <a:gd name="adj6" fmla="val -7190"/>
            </a:avLst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2000" b="1">
                <a:latin typeface=".VnTime" pitchFamily="34" charset="0"/>
              </a:rPr>
              <a:t>Quang phổ vạch hấp thụ</a:t>
            </a:r>
            <a:endParaRPr lang="en-US" sz="2000" b="1">
              <a:solidFill>
                <a:srgbClr val="FFFF00"/>
              </a:solidFill>
              <a:latin typeface=".VnTime" pitchFamily="34" charset="0"/>
            </a:endParaRPr>
          </a:p>
        </p:txBody>
      </p:sp>
      <p:graphicFrame>
        <p:nvGraphicFramePr>
          <p:cNvPr id="1026" name="Object 73"/>
          <p:cNvGraphicFramePr>
            <a:graphicFrameLocks noChangeAspect="1"/>
          </p:cNvGraphicFramePr>
          <p:nvPr/>
        </p:nvGraphicFramePr>
        <p:xfrm>
          <a:off x="4457700" y="3321050"/>
          <a:ext cx="228600" cy="215900"/>
        </p:xfrm>
        <a:graphic>
          <a:graphicData uri="http://schemas.openxmlformats.org/presentationml/2006/ole">
            <p:oleObj spid="_x0000_s1026" name="Equation" r:id="rId6" imgW="228600" imgH="215640" progId="Equation.3">
              <p:embed/>
            </p:oleObj>
          </a:graphicData>
        </a:graphic>
      </p:graphicFrame>
      <p:graphicFrame>
        <p:nvGraphicFramePr>
          <p:cNvPr id="1027" name="Object 74"/>
          <p:cNvGraphicFramePr>
            <a:graphicFrameLocks noChangeAspect="1"/>
          </p:cNvGraphicFramePr>
          <p:nvPr/>
        </p:nvGraphicFramePr>
        <p:xfrm>
          <a:off x="4457700" y="3321050"/>
          <a:ext cx="228600" cy="215900"/>
        </p:xfrm>
        <a:graphic>
          <a:graphicData uri="http://schemas.openxmlformats.org/presentationml/2006/ole">
            <p:oleObj spid="_x0000_s1027" name="Equation" r:id="rId7" imgW="2286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0" grpId="1" animBg="1"/>
      <p:bldP spid="12298" grpId="0" animBg="1"/>
      <p:bldP spid="12298" grpId="1" animBg="1"/>
      <p:bldP spid="12300" grpId="0" animBg="1"/>
      <p:bldP spid="12300" grpId="1" animBg="1"/>
      <p:bldP spid="12314" grpId="0"/>
      <p:bldP spid="12321" grpId="0" animBg="1"/>
      <p:bldP spid="12321" grpId="1" animBg="1"/>
      <p:bldP spid="12324" grpId="0" animBg="1"/>
      <p:bldP spid="12324" grpId="1" animBg="1"/>
      <p:bldP spid="12325" grpId="0" animBg="1"/>
      <p:bldP spid="12326" grpId="0" animBg="1"/>
      <p:bldP spid="12326" grpId="1" animBg="1"/>
      <p:bldP spid="12330" grpId="0" animBg="1"/>
      <p:bldP spid="12334" grpId="0" animBg="1"/>
      <p:bldP spid="12334" grpId="1" animBg="1"/>
      <p:bldP spid="12334" grpId="2" animBg="1"/>
      <p:bldP spid="12335" grpId="0" animBg="1"/>
      <p:bldP spid="12335" grpId="1" animBg="1"/>
      <p:bldP spid="12336" grpId="0" animBg="1"/>
      <p:bldP spid="12336" grpId="1" animBg="1"/>
      <p:bldP spid="12337" grpId="0" animBg="1"/>
      <p:bldP spid="12337" grpId="1" animBg="1"/>
      <p:bldP spid="12338" grpId="0" animBg="1"/>
      <p:bldP spid="12338" grpId="1" animBg="1"/>
      <p:bldP spid="12339" grpId="0" animBg="1"/>
      <p:bldP spid="12339" grpId="1" animBg="1"/>
      <p:bldP spid="12355" grpId="0" animBg="1"/>
      <p:bldP spid="12359" grpId="0" animBg="1"/>
      <p:bldP spid="123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Ag_ato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28600"/>
            <a:ext cx="29337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5029200" y="3124200"/>
            <a:ext cx="3276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32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Nguyên tử ở trạng thái hơi tự do</a:t>
            </a:r>
          </a:p>
        </p:txBody>
      </p:sp>
      <p:pic>
        <p:nvPicPr>
          <p:cNvPr id="70660" name="Picture 4" descr="cryst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28600"/>
            <a:ext cx="2895600" cy="289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685800" y="3200400"/>
            <a:ext cx="3429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defRPr/>
            </a:pPr>
            <a:r>
              <a:rPr lang="en-US" sz="32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Nguyên tử ở điều kiện bình thường</a:t>
            </a:r>
          </a:p>
        </p:txBody>
      </p:sp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304800" y="4648200"/>
            <a:ext cx="2819400" cy="1295400"/>
          </a:xfrm>
          <a:custGeom>
            <a:avLst/>
            <a:gdLst>
              <a:gd name="T0" fmla="*/ 2114550 w 21600"/>
              <a:gd name="T1" fmla="*/ 0 h 21600"/>
              <a:gd name="T2" fmla="*/ 0 w 21600"/>
              <a:gd name="T3" fmla="*/ 647700 h 21600"/>
              <a:gd name="T4" fmla="*/ 2114550 w 21600"/>
              <a:gd name="T5" fmla="*/ 1295400 h 21600"/>
              <a:gd name="T6" fmla="*/ 2819400 w 21600"/>
              <a:gd name="T7" fmla="*/ 647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657600" y="4953000"/>
            <a:ext cx="1828800" cy="6858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3657600" y="5029200"/>
            <a:ext cx="18288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AutoShape 9"/>
          <p:cNvSpPr>
            <a:spLocks noChangeArrowheads="1"/>
          </p:cNvSpPr>
          <p:nvPr/>
        </p:nvSpPr>
        <p:spPr bwMode="auto">
          <a:xfrm>
            <a:off x="609600" y="4648200"/>
            <a:ext cx="2819400" cy="1295400"/>
          </a:xfrm>
          <a:custGeom>
            <a:avLst/>
            <a:gdLst>
              <a:gd name="T0" fmla="*/ 2114550 w 21600"/>
              <a:gd name="T1" fmla="*/ 0 h 21600"/>
              <a:gd name="T2" fmla="*/ 0 w 21600"/>
              <a:gd name="T3" fmla="*/ 647700 h 21600"/>
              <a:gd name="T4" fmla="*/ 2114550 w 21600"/>
              <a:gd name="T5" fmla="*/ 1295400 h 21600"/>
              <a:gd name="T6" fmla="*/ 2819400 w 21600"/>
              <a:gd name="T7" fmla="*/ 647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AutoShape 10"/>
          <p:cNvSpPr>
            <a:spLocks noChangeArrowheads="1"/>
          </p:cNvSpPr>
          <p:nvPr/>
        </p:nvSpPr>
        <p:spPr bwMode="auto">
          <a:xfrm>
            <a:off x="0" y="4648200"/>
            <a:ext cx="2819400" cy="1295400"/>
          </a:xfrm>
          <a:custGeom>
            <a:avLst/>
            <a:gdLst>
              <a:gd name="T0" fmla="*/ 2114550 w 21600"/>
              <a:gd name="T1" fmla="*/ 0 h 21600"/>
              <a:gd name="T2" fmla="*/ 0 w 21600"/>
              <a:gd name="T3" fmla="*/ 647700 h 21600"/>
              <a:gd name="T4" fmla="*/ 2114550 w 21600"/>
              <a:gd name="T5" fmla="*/ 1295400 h 21600"/>
              <a:gd name="T6" fmla="*/ 2819400 w 21600"/>
              <a:gd name="T7" fmla="*/ 647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Oval 11"/>
          <p:cNvSpPr>
            <a:spLocks noChangeArrowheads="1"/>
          </p:cNvSpPr>
          <p:nvPr/>
        </p:nvSpPr>
        <p:spPr bwMode="auto">
          <a:xfrm>
            <a:off x="3429000" y="50292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4D4D4D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0" y="5867400"/>
            <a:ext cx="5638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defRPr/>
            </a:pPr>
            <a:r>
              <a:rPr lang="en-US" sz="28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Chiếu 1 chùm tia sáng có tần số xác định vào đám hơi nguyên tử</a:t>
            </a:r>
          </a:p>
        </p:txBody>
      </p:sp>
      <p:sp>
        <p:nvSpPr>
          <p:cNvPr id="70669" name="AutoShape 13"/>
          <p:cNvSpPr>
            <a:spLocks noChangeArrowheads="1"/>
          </p:cNvSpPr>
          <p:nvPr/>
        </p:nvSpPr>
        <p:spPr bwMode="auto">
          <a:xfrm>
            <a:off x="5715000" y="4953000"/>
            <a:ext cx="609600" cy="609600"/>
          </a:xfrm>
          <a:prstGeom prst="notched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6705600" y="4267200"/>
            <a:ext cx="2133600" cy="22098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Nguyên tử chỉ hấp thụ ánh sáng có 1 tần số nào đó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9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00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/>
      <p:bldP spid="70661" grpId="0"/>
      <p:bldP spid="70662" grpId="0" animBg="1"/>
      <p:bldP spid="70662" grpId="1" animBg="1"/>
      <p:bldP spid="70662" grpId="2" animBg="1"/>
      <p:bldP spid="70663" grpId="0" animBg="1"/>
      <p:bldP spid="70664" grpId="0" animBg="1"/>
      <p:bldP spid="70665" grpId="0" animBg="1"/>
      <p:bldP spid="70665" grpId="1" animBg="1"/>
      <p:bldP spid="70665" grpId="2" animBg="1"/>
      <p:bldP spid="70666" grpId="0" animBg="1"/>
      <p:bldP spid="70666" grpId="1" animBg="1"/>
      <p:bldP spid="70666" grpId="2" animBg="1"/>
      <p:bldP spid="70667" grpId="0" animBg="1"/>
      <p:bldP spid="70668" grpId="0"/>
      <p:bldP spid="70669" grpId="0" animBg="1"/>
      <p:bldP spid="706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huy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260985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7" descr="hú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914400"/>
            <a:ext cx="26098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8" descr="Picture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295400"/>
            <a:ext cx="3048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66"/>
                </a:solidFill>
              </a:rPr>
              <a:t>CẤU TẠO MÁY QUANG PHỔ HẤP THỤ NGUYÊN TỬ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476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1800" b="1" smtClean="0"/>
          </a:p>
          <a:p>
            <a:pPr eaLnBrk="1" hangingPunct="1">
              <a:buFont typeface="Wingdings" pitchFamily="2" charset="2"/>
              <a:buNone/>
            </a:pPr>
            <a:endParaRPr lang="en-US" sz="18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Gồm bốn bộ phận chính: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	- Nguồn sáng đơn sắc đèn catôt rỗng.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	- Bộ phận nguyên tử hóa mẫu phân tích.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	- Máy đơn sắc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	- Bộ phận xử lý tín hiệu và ghi kết quả</a:t>
            </a:r>
          </a:p>
        </p:txBody>
      </p:sp>
      <p:pic>
        <p:nvPicPr>
          <p:cNvPr id="922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40325" y="2017713"/>
            <a:ext cx="3814763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3" name="Content Placeholder 6" descr="Untitled-1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1905000"/>
            <a:ext cx="8274050" cy="4284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Đèn catot phát ra những bức xạ đặc trưng trong phổ bức xạ của kim loại cần phân tích. </a:t>
            </a:r>
            <a:br>
              <a:rPr lang="en-US" sz="2000" smtClean="0"/>
            </a:br>
            <a:r>
              <a:rPr lang="en-US" sz="2000" smtClean="0"/>
              <a:t>Có hai loại: đèn catot rỗng đơn nguyên tố và đa nguyên tố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1268" name="Picture 7" descr="AAS_hc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057400"/>
            <a:ext cx="119062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Untitled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790700"/>
            <a:ext cx="76200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Times New Roman" pitchFamily="18" charset="0"/>
              </a:rPr>
              <a:t>Nguyên tử hóa mẫu phân tích</a:t>
            </a:r>
          </a:p>
        </p:txBody>
      </p:sp>
      <p:pic>
        <p:nvPicPr>
          <p:cNvPr id="12291" name="Content Placeholder 7" descr="Picture1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371600"/>
            <a:ext cx="8229600" cy="2590800"/>
          </a:xfrm>
        </p:spPr>
      </p:pic>
      <p:pic>
        <p:nvPicPr>
          <p:cNvPr id="12292" name="Picture 8" descr="Picture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038600"/>
            <a:ext cx="8382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919</TotalTime>
  <Words>694</Words>
  <Application>Microsoft Office PowerPoint</Application>
  <PresentationFormat>On-screen Show (4:3)</PresentationFormat>
  <Paragraphs>90</Paragraphs>
  <Slides>21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Blends</vt:lpstr>
      <vt:lpstr>Default Design</vt:lpstr>
      <vt:lpstr>Equation</vt:lpstr>
      <vt:lpstr>Slide 1</vt:lpstr>
      <vt:lpstr>Slide 2</vt:lpstr>
      <vt:lpstr>Slide 3</vt:lpstr>
      <vt:lpstr>Slide 4</vt:lpstr>
      <vt:lpstr>Slide 5</vt:lpstr>
      <vt:lpstr>CẤU TẠO MÁY QUANG PHỔ HẤP THỤ NGUYÊN TỬ</vt:lpstr>
      <vt:lpstr>Slide 7</vt:lpstr>
      <vt:lpstr>Đèn catot phát ra những bức xạ đặc trưng trong phổ bức xạ của kim loại cần phân tích.  Có hai loại: đèn catot rỗng đơn nguyên tố và đa nguyên tố</vt:lpstr>
      <vt:lpstr>Nguyên tử hóa mẫu phân tích</vt:lpstr>
      <vt:lpstr>Slide 10</vt:lpstr>
      <vt:lpstr>Hệ thống máy đơn sắc gồm:   - Hệ thống chuẩn trực  - Hệ thống tán sắc  - Buồng tối Tác dụng: hội tụ các tia sáng vào máy phân ly – lọc lựa các bức xạ cần đo</vt:lpstr>
      <vt:lpstr>Slide 12</vt:lpstr>
      <vt:lpstr>Máy thu nhận tín hiệu(detector)</vt:lpstr>
      <vt:lpstr>Slide 14</vt:lpstr>
      <vt:lpstr>Phân tích định lượng bằng phương pháp hấp thu nguyên tử</vt:lpstr>
      <vt:lpstr>Phương pháp đồ thị chuẩn</vt:lpstr>
      <vt:lpstr>Phương pháp thêm tiêu chuẩn </vt:lpstr>
      <vt:lpstr>Nguyên tắc khi đo</vt:lpstr>
      <vt:lpstr>ứng dụng</vt:lpstr>
      <vt:lpstr>ƯU VÀ NHƯỢC ĐIỂM</vt:lpstr>
      <vt:lpstr>CHỌN CÁC THÔNG SỐ CỦA MÁY THẬT TỐI ƯU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Sở GD-ĐT Lâm Đồng. Trường THPT Đạ Tông</dc:title>
  <dc:creator>BUI VAN KHOA</dc:creator>
  <cp:lastModifiedBy>Lam</cp:lastModifiedBy>
  <cp:revision>57</cp:revision>
  <dcterms:created xsi:type="dcterms:W3CDTF">2008-03-17T04:53:03Z</dcterms:created>
  <dcterms:modified xsi:type="dcterms:W3CDTF">2009-05-10T11:20:56Z</dcterms:modified>
</cp:coreProperties>
</file>